
<file path=[Content_Types].xml><?xml version="1.0" encoding="utf-8"?>
<Types xmlns="http://schemas.openxmlformats.org/package/2006/content-types">
  <Default Extension="png" ContentType="image/png"/>
  <Default Extension="bmp" ContentType="image/bmp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0" r:id="rId1"/>
    <p:sldMasterId id="2147483661" r:id="rId2"/>
  </p:sldMasterIdLst>
  <p:notesMasterIdLst>
    <p:notesMasterId r:id="rId53"/>
  </p:notesMasterIdLst>
  <p:sldIdLst>
    <p:sldId id="256" r:id="rId3"/>
    <p:sldId id="281" r:id="rId4"/>
    <p:sldId id="327" r:id="rId5"/>
    <p:sldId id="282" r:id="rId6"/>
    <p:sldId id="284" r:id="rId7"/>
    <p:sldId id="290" r:id="rId8"/>
    <p:sldId id="319" r:id="rId9"/>
    <p:sldId id="318" r:id="rId10"/>
    <p:sldId id="316" r:id="rId11"/>
    <p:sldId id="293" r:id="rId12"/>
    <p:sldId id="351" r:id="rId13"/>
    <p:sldId id="294" r:id="rId14"/>
    <p:sldId id="301" r:id="rId15"/>
    <p:sldId id="302" r:id="rId16"/>
    <p:sldId id="304" r:id="rId17"/>
    <p:sldId id="296" r:id="rId18"/>
    <p:sldId id="298" r:id="rId19"/>
    <p:sldId id="309" r:id="rId20"/>
    <p:sldId id="308" r:id="rId21"/>
    <p:sldId id="299" r:id="rId22"/>
    <p:sldId id="356" r:id="rId23"/>
    <p:sldId id="332" r:id="rId24"/>
    <p:sldId id="310" r:id="rId25"/>
    <p:sldId id="333" r:id="rId26"/>
    <p:sldId id="269" r:id="rId27"/>
    <p:sldId id="354" r:id="rId28"/>
    <p:sldId id="355" r:id="rId29"/>
    <p:sldId id="347" r:id="rId30"/>
    <p:sldId id="334" r:id="rId31"/>
    <p:sldId id="335" r:id="rId32"/>
    <p:sldId id="336" r:id="rId33"/>
    <p:sldId id="337" r:id="rId34"/>
    <p:sldId id="338" r:id="rId35"/>
    <p:sldId id="339" r:id="rId36"/>
    <p:sldId id="340" r:id="rId37"/>
    <p:sldId id="341" r:id="rId38"/>
    <p:sldId id="342" r:id="rId39"/>
    <p:sldId id="343" r:id="rId40"/>
    <p:sldId id="344" r:id="rId41"/>
    <p:sldId id="345" r:id="rId42"/>
    <p:sldId id="350" r:id="rId43"/>
    <p:sldId id="352" r:id="rId44"/>
    <p:sldId id="346" r:id="rId45"/>
    <p:sldId id="328" r:id="rId46"/>
    <p:sldId id="329" r:id="rId47"/>
    <p:sldId id="330" r:id="rId48"/>
    <p:sldId id="331" r:id="rId49"/>
    <p:sldId id="311" r:id="rId50"/>
    <p:sldId id="312" r:id="rId51"/>
    <p:sldId id="353" r:id="rId52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585471A-BA82-446C-A677-9408DEE024A5}">
  <a:tblStyle styleId="{6585471A-BA82-446C-A677-9408DEE024A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13" autoAdjust="0"/>
    <p:restoredTop sz="96395" autoAdjust="0"/>
  </p:normalViewPr>
  <p:slideViewPr>
    <p:cSldViewPr snapToGrid="0">
      <p:cViewPr varScale="1">
        <p:scale>
          <a:sx n="111" d="100"/>
          <a:sy n="111" d="100"/>
        </p:scale>
        <p:origin x="57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tableStyles" Target="tableStyle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3232072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6f02a3751a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94" name="Google Shape;94;g6f02a3751a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5955539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ru-RU"/>
              <a:t>проблемы современных музеев</a:t>
            </a:r>
            <a:endParaRPr/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ru-RU"/>
              <a:t>решением каких займемся мы?</a:t>
            </a:r>
            <a:endParaRPr/>
          </a:p>
        </p:txBody>
      </p:sp>
      <p:sp>
        <p:nvSpPr>
          <p:cNvPr id="104" name="Google Shape;10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4136170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ru-RU"/>
              <a:t>проблемы современных музеев</a:t>
            </a:r>
            <a:endParaRPr/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ru-RU"/>
              <a:t>решением каких займемся мы?</a:t>
            </a:r>
            <a:endParaRPr/>
          </a:p>
        </p:txBody>
      </p:sp>
      <p:sp>
        <p:nvSpPr>
          <p:cNvPr id="104" name="Google Shape;10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310604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ru-RU"/>
              <a:t>проблемы современных музеев</a:t>
            </a:r>
            <a:endParaRPr/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ru-RU"/>
              <a:t>решением каких займемся мы?</a:t>
            </a:r>
            <a:endParaRPr/>
          </a:p>
        </p:txBody>
      </p:sp>
      <p:sp>
        <p:nvSpPr>
          <p:cNvPr id="104" name="Google Shape;10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246267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ru-RU"/>
              <a:t>проблемы современных музеев</a:t>
            </a:r>
            <a:endParaRPr/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ru-RU"/>
              <a:t>решением каких займемся мы?</a:t>
            </a:r>
            <a:endParaRPr/>
          </a:p>
        </p:txBody>
      </p:sp>
      <p:sp>
        <p:nvSpPr>
          <p:cNvPr id="104" name="Google Shape;10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7216786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ru-RU"/>
              <a:t>проблемы современных музеев</a:t>
            </a:r>
            <a:endParaRPr/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ru-RU"/>
              <a:t>решением каких займемся мы?</a:t>
            </a:r>
            <a:endParaRPr/>
          </a:p>
        </p:txBody>
      </p:sp>
      <p:sp>
        <p:nvSpPr>
          <p:cNvPr id="104" name="Google Shape;10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5535970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ru-RU"/>
              <a:t>проблемы современных музеев</a:t>
            </a:r>
            <a:endParaRPr/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ru-RU"/>
              <a:t>решением каких займемся мы?</a:t>
            </a:r>
            <a:endParaRPr/>
          </a:p>
        </p:txBody>
      </p:sp>
      <p:sp>
        <p:nvSpPr>
          <p:cNvPr id="104" name="Google Shape;10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5699075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ru-RU"/>
              <a:t>проблемы современных музеев</a:t>
            </a:r>
            <a:endParaRPr/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ru-RU"/>
              <a:t>решением каких займемся мы?</a:t>
            </a:r>
            <a:endParaRPr/>
          </a:p>
        </p:txBody>
      </p:sp>
      <p:sp>
        <p:nvSpPr>
          <p:cNvPr id="104" name="Google Shape;10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1637304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ru-RU"/>
              <a:t>проблемы современных музеев</a:t>
            </a:r>
            <a:endParaRPr/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ru-RU"/>
              <a:t>решением каких займемся мы?</a:t>
            </a:r>
            <a:endParaRPr/>
          </a:p>
        </p:txBody>
      </p:sp>
      <p:sp>
        <p:nvSpPr>
          <p:cNvPr id="104" name="Google Shape;10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7241517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ru-RU"/>
              <a:t>проблемы современных музеев</a:t>
            </a:r>
            <a:endParaRPr/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ru-RU"/>
              <a:t>решением каких займемся мы?</a:t>
            </a:r>
            <a:endParaRPr/>
          </a:p>
        </p:txBody>
      </p:sp>
      <p:sp>
        <p:nvSpPr>
          <p:cNvPr id="104" name="Google Shape;10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06989816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ru-RU"/>
              <a:t>проблемы современных музеев</a:t>
            </a:r>
            <a:endParaRPr/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ru-RU"/>
              <a:t>решением каких займемся мы?</a:t>
            </a:r>
            <a:endParaRPr/>
          </a:p>
        </p:txBody>
      </p:sp>
      <p:sp>
        <p:nvSpPr>
          <p:cNvPr id="104" name="Google Shape;10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3013351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ru-RU"/>
              <a:t>проблемы современных музеев</a:t>
            </a:r>
            <a:endParaRPr/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ru-RU"/>
              <a:t>решением каких займемся мы?</a:t>
            </a:r>
            <a:endParaRPr/>
          </a:p>
        </p:txBody>
      </p:sp>
      <p:sp>
        <p:nvSpPr>
          <p:cNvPr id="104" name="Google Shape;10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58063517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ru-RU"/>
              <a:t>проблемы современных музеев</a:t>
            </a:r>
            <a:endParaRPr/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ru-RU"/>
              <a:t>решением каких займемся мы?</a:t>
            </a:r>
            <a:endParaRPr/>
          </a:p>
        </p:txBody>
      </p:sp>
      <p:sp>
        <p:nvSpPr>
          <p:cNvPr id="104" name="Google Shape;10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1558507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ru-RU"/>
              <a:t>проблемы современных музеев</a:t>
            </a:r>
            <a:endParaRPr/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ru-RU"/>
              <a:t>решением каких займемся мы?</a:t>
            </a:r>
            <a:endParaRPr/>
          </a:p>
        </p:txBody>
      </p:sp>
      <p:sp>
        <p:nvSpPr>
          <p:cNvPr id="104" name="Google Shape;10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50227874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ru-RU"/>
              <a:t>проблемы современных музеев</a:t>
            </a:r>
            <a:endParaRPr/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ru-RU"/>
              <a:t>решением каких займемся мы?</a:t>
            </a:r>
            <a:endParaRPr/>
          </a:p>
        </p:txBody>
      </p:sp>
      <p:sp>
        <p:nvSpPr>
          <p:cNvPr id="104" name="Google Shape;10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4847292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ru-RU"/>
              <a:t>проблемы современных музеев</a:t>
            </a:r>
            <a:endParaRPr/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ru-RU"/>
              <a:t>решением каких займемся мы?</a:t>
            </a:r>
            <a:endParaRPr/>
          </a:p>
        </p:txBody>
      </p:sp>
      <p:sp>
        <p:nvSpPr>
          <p:cNvPr id="104" name="Google Shape;10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25090740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ru-RU"/>
              <a:t>проблемы современных музеев</a:t>
            </a:r>
            <a:endParaRPr/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ru-RU"/>
              <a:t>решением каких займемся мы?</a:t>
            </a:r>
            <a:endParaRPr/>
          </a:p>
        </p:txBody>
      </p:sp>
      <p:sp>
        <p:nvSpPr>
          <p:cNvPr id="104" name="Google Shape;10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83495291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6f02a3751a_16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6f02a3751a_16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329284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ru-RU"/>
              <a:t>проблемы современных музеев</a:t>
            </a:r>
            <a:endParaRPr/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ru-RU"/>
              <a:t>решением каких займемся мы?</a:t>
            </a:r>
            <a:endParaRPr/>
          </a:p>
        </p:txBody>
      </p:sp>
      <p:sp>
        <p:nvSpPr>
          <p:cNvPr id="104" name="Google Shape;10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3155824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ru-RU"/>
              <a:t>проблемы современных музеев</a:t>
            </a:r>
            <a:endParaRPr/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ru-RU"/>
              <a:t>решением каких займемся мы?</a:t>
            </a:r>
            <a:endParaRPr/>
          </a:p>
        </p:txBody>
      </p:sp>
      <p:sp>
        <p:nvSpPr>
          <p:cNvPr id="104" name="Google Shape;10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32095123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ru-RU"/>
              <a:t>проблемы современных музеев</a:t>
            </a:r>
            <a:endParaRPr/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ru-RU"/>
              <a:t>решением каких займемся мы?</a:t>
            </a:r>
            <a:endParaRPr/>
          </a:p>
        </p:txBody>
      </p:sp>
      <p:sp>
        <p:nvSpPr>
          <p:cNvPr id="104" name="Google Shape;10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93958500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ru-RU"/>
              <a:t>проблемы современных музеев</a:t>
            </a:r>
            <a:endParaRPr/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ru-RU"/>
              <a:t>решением каких займемся мы?</a:t>
            </a:r>
            <a:endParaRPr/>
          </a:p>
        </p:txBody>
      </p:sp>
      <p:sp>
        <p:nvSpPr>
          <p:cNvPr id="104" name="Google Shape;10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1225777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ru-RU"/>
              <a:t>проблемы современных музеев</a:t>
            </a:r>
            <a:endParaRPr/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ru-RU"/>
              <a:t>решением каких займемся мы?</a:t>
            </a:r>
            <a:endParaRPr/>
          </a:p>
        </p:txBody>
      </p:sp>
      <p:sp>
        <p:nvSpPr>
          <p:cNvPr id="104" name="Google Shape;10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15288249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ru-RU"/>
              <a:t>проблемы современных музеев</a:t>
            </a:r>
            <a:endParaRPr/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ru-RU"/>
              <a:t>решением каких займемся мы?</a:t>
            </a:r>
            <a:endParaRPr/>
          </a:p>
        </p:txBody>
      </p:sp>
      <p:sp>
        <p:nvSpPr>
          <p:cNvPr id="104" name="Google Shape;10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1990535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ru-RU"/>
              <a:t>проблемы современных музеев</a:t>
            </a:r>
            <a:endParaRPr/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ru-RU"/>
              <a:t>решением каких займемся мы?</a:t>
            </a:r>
            <a:endParaRPr/>
          </a:p>
        </p:txBody>
      </p:sp>
      <p:sp>
        <p:nvSpPr>
          <p:cNvPr id="104" name="Google Shape;10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6383769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ru-RU"/>
              <a:t>проблемы современных музеев</a:t>
            </a:r>
            <a:endParaRPr/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ru-RU"/>
              <a:t>решением каких займемся мы?</a:t>
            </a:r>
            <a:endParaRPr/>
          </a:p>
        </p:txBody>
      </p:sp>
      <p:sp>
        <p:nvSpPr>
          <p:cNvPr id="104" name="Google Shape;10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35338460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ru-RU"/>
              <a:t>проблемы современных музеев</a:t>
            </a:r>
            <a:endParaRPr/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ru-RU"/>
              <a:t>решением каких займемся мы?</a:t>
            </a:r>
            <a:endParaRPr/>
          </a:p>
        </p:txBody>
      </p:sp>
      <p:sp>
        <p:nvSpPr>
          <p:cNvPr id="104" name="Google Shape;10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83487737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ru-RU"/>
              <a:t>проблемы современных музеев</a:t>
            </a:r>
            <a:endParaRPr/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ru-RU"/>
              <a:t>решением каких займемся мы?</a:t>
            </a:r>
            <a:endParaRPr/>
          </a:p>
        </p:txBody>
      </p:sp>
      <p:sp>
        <p:nvSpPr>
          <p:cNvPr id="104" name="Google Shape;10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37638922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ru-RU"/>
              <a:t>проблемы современных музеев</a:t>
            </a:r>
            <a:endParaRPr/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ru-RU"/>
              <a:t>решением каких займемся мы?</a:t>
            </a:r>
            <a:endParaRPr/>
          </a:p>
        </p:txBody>
      </p:sp>
      <p:sp>
        <p:nvSpPr>
          <p:cNvPr id="104" name="Google Shape;10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4983399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ru-RU"/>
              <a:t>проблемы современных музеев</a:t>
            </a:r>
            <a:endParaRPr/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ru-RU"/>
              <a:t>решением каких займемся мы?</a:t>
            </a:r>
            <a:endParaRPr/>
          </a:p>
        </p:txBody>
      </p:sp>
      <p:sp>
        <p:nvSpPr>
          <p:cNvPr id="104" name="Google Shape;10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23382224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ru-RU"/>
              <a:t>проблемы современных музеев</a:t>
            </a:r>
            <a:endParaRPr/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ru-RU"/>
              <a:t>решением каких займемся мы?</a:t>
            </a:r>
            <a:endParaRPr/>
          </a:p>
        </p:txBody>
      </p:sp>
      <p:sp>
        <p:nvSpPr>
          <p:cNvPr id="104" name="Google Shape;10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1475962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ru-RU"/>
              <a:t>проблемы современных музеев</a:t>
            </a:r>
            <a:endParaRPr/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ru-RU"/>
              <a:t>решением каких займемся мы?</a:t>
            </a:r>
            <a:endParaRPr/>
          </a:p>
        </p:txBody>
      </p:sp>
      <p:sp>
        <p:nvSpPr>
          <p:cNvPr id="104" name="Google Shape;10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5484463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ru-RU"/>
              <a:t>проблемы современных музеев</a:t>
            </a:r>
            <a:endParaRPr/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ru-RU"/>
              <a:t>решением каких займемся мы?</a:t>
            </a:r>
            <a:endParaRPr/>
          </a:p>
        </p:txBody>
      </p:sp>
      <p:sp>
        <p:nvSpPr>
          <p:cNvPr id="104" name="Google Shape;10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394560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ru-RU"/>
              <a:t>проблемы современных музеев</a:t>
            </a:r>
            <a:endParaRPr/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ru-RU"/>
              <a:t>решением каких займемся мы?</a:t>
            </a:r>
            <a:endParaRPr/>
          </a:p>
        </p:txBody>
      </p:sp>
      <p:sp>
        <p:nvSpPr>
          <p:cNvPr id="104" name="Google Shape;10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37166832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ru-RU"/>
              <a:t>проблемы современных музеев</a:t>
            </a:r>
            <a:endParaRPr/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ru-RU"/>
              <a:t>решением каких займемся мы?</a:t>
            </a:r>
            <a:endParaRPr/>
          </a:p>
        </p:txBody>
      </p:sp>
      <p:sp>
        <p:nvSpPr>
          <p:cNvPr id="104" name="Google Shape;10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35772357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ru-RU"/>
              <a:t>проблемы современных музеев</a:t>
            </a:r>
            <a:endParaRPr/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ru-RU"/>
              <a:t>решением каких займемся мы?</a:t>
            </a:r>
            <a:endParaRPr/>
          </a:p>
        </p:txBody>
      </p:sp>
      <p:sp>
        <p:nvSpPr>
          <p:cNvPr id="104" name="Google Shape;10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78405709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ru-RU"/>
              <a:t>проблемы современных музеев</a:t>
            </a:r>
            <a:endParaRPr/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ru-RU"/>
              <a:t>решением каких займемся мы?</a:t>
            </a:r>
            <a:endParaRPr/>
          </a:p>
        </p:txBody>
      </p:sp>
      <p:sp>
        <p:nvSpPr>
          <p:cNvPr id="104" name="Google Shape;10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84518978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ru-RU"/>
              <a:t>проблемы современных музеев</a:t>
            </a:r>
            <a:endParaRPr/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ru-RU"/>
              <a:t>решением каких займемся мы?</a:t>
            </a:r>
            <a:endParaRPr/>
          </a:p>
        </p:txBody>
      </p:sp>
      <p:sp>
        <p:nvSpPr>
          <p:cNvPr id="104" name="Google Shape;10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7617112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ru-RU"/>
              <a:t>проблемы современных музеев</a:t>
            </a:r>
            <a:endParaRPr/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ru-RU"/>
              <a:t>решением каких займемся мы?</a:t>
            </a:r>
            <a:endParaRPr/>
          </a:p>
        </p:txBody>
      </p:sp>
      <p:sp>
        <p:nvSpPr>
          <p:cNvPr id="104" name="Google Shape;10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4724240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ru-RU"/>
              <a:t>проблемы современных музеев</a:t>
            </a:r>
            <a:endParaRPr/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ru-RU"/>
              <a:t>решением каких займемся мы?</a:t>
            </a:r>
            <a:endParaRPr/>
          </a:p>
        </p:txBody>
      </p:sp>
      <p:sp>
        <p:nvSpPr>
          <p:cNvPr id="104" name="Google Shape;10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2973729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ru-RU"/>
              <a:t>проблемы современных музеев</a:t>
            </a:r>
            <a:endParaRPr/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ru-RU"/>
              <a:t>решением каких займемся мы?</a:t>
            </a:r>
            <a:endParaRPr/>
          </a:p>
        </p:txBody>
      </p:sp>
      <p:sp>
        <p:nvSpPr>
          <p:cNvPr id="104" name="Google Shape;10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89755846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ru-RU"/>
              <a:t>проблемы современных музеев</a:t>
            </a:r>
            <a:endParaRPr/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ru-RU"/>
              <a:t>решением каких займемся мы?</a:t>
            </a:r>
            <a:endParaRPr/>
          </a:p>
        </p:txBody>
      </p:sp>
      <p:sp>
        <p:nvSpPr>
          <p:cNvPr id="104" name="Google Shape;10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54045401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ru-RU"/>
              <a:t>проблемы современных музеев</a:t>
            </a:r>
            <a:endParaRPr/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ru-RU"/>
              <a:t>решением каких займемся мы?</a:t>
            </a:r>
            <a:endParaRPr/>
          </a:p>
        </p:txBody>
      </p:sp>
      <p:sp>
        <p:nvSpPr>
          <p:cNvPr id="104" name="Google Shape;10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54104187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ru-RU"/>
              <a:t>проблемы современных музеев</a:t>
            </a:r>
            <a:endParaRPr/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ru-RU"/>
              <a:t>решением каких займемся мы?</a:t>
            </a:r>
            <a:endParaRPr/>
          </a:p>
        </p:txBody>
      </p:sp>
      <p:sp>
        <p:nvSpPr>
          <p:cNvPr id="104" name="Google Shape;10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2514596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ru-RU"/>
              <a:t>проблемы современных музеев</a:t>
            </a:r>
            <a:endParaRPr/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ru-RU"/>
              <a:t>решением каких займемся мы?</a:t>
            </a:r>
            <a:endParaRPr/>
          </a:p>
        </p:txBody>
      </p:sp>
      <p:sp>
        <p:nvSpPr>
          <p:cNvPr id="104" name="Google Shape;10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83248049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ru-RU"/>
              <a:t>проблемы современных музеев</a:t>
            </a:r>
            <a:endParaRPr/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ru-RU"/>
              <a:t>решением каких займемся мы?</a:t>
            </a:r>
            <a:endParaRPr/>
          </a:p>
        </p:txBody>
      </p:sp>
      <p:sp>
        <p:nvSpPr>
          <p:cNvPr id="104" name="Google Shape;10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008951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ru-RU"/>
              <a:t>проблемы современных музеев</a:t>
            </a:r>
            <a:endParaRPr/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ru-RU"/>
              <a:t>решением каких займемся мы?</a:t>
            </a:r>
            <a:endParaRPr/>
          </a:p>
        </p:txBody>
      </p:sp>
      <p:sp>
        <p:nvSpPr>
          <p:cNvPr id="104" name="Google Shape;10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8696316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ru-RU"/>
              <a:t>проблемы современных музеев</a:t>
            </a:r>
            <a:endParaRPr/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ru-RU"/>
              <a:t>решением каких займемся мы?</a:t>
            </a:r>
            <a:endParaRPr/>
          </a:p>
        </p:txBody>
      </p:sp>
      <p:sp>
        <p:nvSpPr>
          <p:cNvPr id="104" name="Google Shape;10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6013996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ru-RU"/>
              <a:t>проблемы современных музеев</a:t>
            </a:r>
            <a:endParaRPr/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ru-RU"/>
              <a:t>решением каких займемся мы?</a:t>
            </a:r>
            <a:endParaRPr/>
          </a:p>
        </p:txBody>
      </p:sp>
      <p:sp>
        <p:nvSpPr>
          <p:cNvPr id="104" name="Google Shape;10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3956191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ru-RU"/>
              <a:t>проблемы современных музеев</a:t>
            </a:r>
            <a:endParaRPr/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ru-RU"/>
              <a:t>решением каких займемся мы?</a:t>
            </a:r>
            <a:endParaRPr/>
          </a:p>
        </p:txBody>
      </p:sp>
      <p:sp>
        <p:nvSpPr>
          <p:cNvPr id="104" name="Google Shape;10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5737711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исунок с подписью" type="picTx">
  <p:cSld name="PICTURE_WITH_CAPTION_TEX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2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вертикальный текст" type="vertTx">
  <p:cSld name="VERTICAL_TEXT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ертикальный заголовок и текст" type="vertTitleAndTx">
  <p:cSld name="VERTICAL_TITLE_AND_VERTICAL_TEXT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4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4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9" name="Google Shape;89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объект" type="obj">
  <p:cSld name="OBJEC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2800" b="1" i="0" u="none" strike="noStrike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" type="title">
  <p:cSld name="TITLE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2800" b="1" i="0" u="none" strike="noStrike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раздела" type="secHead">
  <p:cSld name="SECTION_HEADER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объекта" type="twoObj">
  <p:cSld name="TWO_OBJECTS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равнение" type="twoTxTwoObj">
  <p:cSld name="TWO_OBJECTS_WITH_TEXT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8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8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4" name="Google Shape;54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олько заголовок" type="titleOnly">
  <p:cSld name="TITLE_ONLY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 type="blank">
  <p:cSld name="BLANK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бъект с подписью" type="objTx">
  <p:cSld name="OBJECT_WITH_CAPTION_TEX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1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1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9" name="Google Shape;69;p11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bP-5hPGPMN0" TargetMode="External"/><Relationship Id="rId5" Type="http://schemas.openxmlformats.org/officeDocument/2006/relationships/image" Target="../media/image34.jpeg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gi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bm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4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emf"/><Relationship Id="rId3" Type="http://schemas.openxmlformats.org/officeDocument/2006/relationships/image" Target="../media/image4.png"/><Relationship Id="rId7" Type="http://schemas.openxmlformats.org/officeDocument/2006/relationships/image" Target="../media/image43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jpeg"/><Relationship Id="rId5" Type="http://schemas.openxmlformats.org/officeDocument/2006/relationships/image" Target="../media/image41.jpeg"/><Relationship Id="rId4" Type="http://schemas.openxmlformats.org/officeDocument/2006/relationships/image" Target="../media/image40.jpeg"/><Relationship Id="rId9" Type="http://schemas.openxmlformats.org/officeDocument/2006/relationships/image" Target="../media/image45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jpeg"/><Relationship Id="rId4" Type="http://schemas.openxmlformats.org/officeDocument/2006/relationships/image" Target="../media/image47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jpeg"/><Relationship Id="rId4" Type="http://schemas.openxmlformats.org/officeDocument/2006/relationships/image" Target="../media/image58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66.emf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4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emf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5"/>
          <p:cNvSpPr txBox="1">
            <a:spLocks noGrp="1"/>
          </p:cNvSpPr>
          <p:nvPr>
            <p:ph type="ctrTitle"/>
          </p:nvPr>
        </p:nvSpPr>
        <p:spPr>
          <a:xfrm>
            <a:off x="4639656" y="133415"/>
            <a:ext cx="6778870" cy="35878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algn="l"/>
            <a:r>
              <a:rPr lang="ru-RU" sz="4800" dirty="0"/>
              <a:t>Разработка системы управления роботом-манипулятором с 5 степенями </a:t>
            </a:r>
            <a:br>
              <a:rPr lang="ru-RU" sz="4800" dirty="0"/>
            </a:br>
            <a:r>
              <a:rPr lang="ru-RU" sz="4800" dirty="0"/>
              <a:t>свободы</a:t>
            </a:r>
            <a:endParaRPr sz="5400" dirty="0"/>
          </a:p>
        </p:txBody>
      </p:sp>
      <p:sp>
        <p:nvSpPr>
          <p:cNvPr id="101" name="Google Shape;101;p15"/>
          <p:cNvSpPr txBox="1">
            <a:spLocks noGrp="1"/>
          </p:cNvSpPr>
          <p:nvPr>
            <p:ph type="subTitle" idx="1"/>
          </p:nvPr>
        </p:nvSpPr>
        <p:spPr>
          <a:xfrm>
            <a:off x="4729380" y="3769822"/>
            <a:ext cx="7253974" cy="29760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>
              <a:buSzPts val="3200"/>
            </a:pPr>
            <a:r>
              <a:rPr lang="ru-RU" sz="2800" b="1" dirty="0" smtClean="0"/>
              <a:t>Отделение </a:t>
            </a:r>
            <a:r>
              <a:rPr lang="ru-RU" sz="2800" b="1" dirty="0"/>
              <a:t>информационных технологий и энергетических систем</a:t>
            </a:r>
          </a:p>
          <a:p>
            <a:pPr marL="0" lvl="0" indent="0" algn="r">
              <a:buSzPts val="3200"/>
            </a:pPr>
            <a:r>
              <a:rPr lang="ru-RU" sz="2800" b="1" dirty="0"/>
              <a:t>Кафедра автоматизации и </a:t>
            </a:r>
            <a:r>
              <a:rPr lang="ru-RU" sz="2800" b="1" dirty="0" smtClean="0"/>
              <a:t>управления</a:t>
            </a:r>
            <a:endParaRPr lang="en-US" sz="2800" b="1" dirty="0" smtClean="0"/>
          </a:p>
          <a:p>
            <a:pPr marL="0" lvl="0" indent="0" algn="r">
              <a:lnSpc>
                <a:spcPct val="50000"/>
              </a:lnSpc>
              <a:spcBef>
                <a:spcPts val="0"/>
              </a:spcBef>
              <a:buSzPts val="3200"/>
            </a:pPr>
            <a:endParaRPr lang="ru-RU" sz="2800" b="1" dirty="0"/>
          </a:p>
          <a:p>
            <a:pPr marL="0" indent="0" algn="l">
              <a:buSzPts val="3200"/>
            </a:pPr>
            <a:r>
              <a:rPr lang="ru-RU" sz="2800" b="1" dirty="0" smtClean="0"/>
              <a:t>Выпускник</a:t>
            </a:r>
            <a:r>
              <a:rPr lang="en-US" sz="2800" b="1" dirty="0"/>
              <a:t>: </a:t>
            </a:r>
            <a:r>
              <a:rPr lang="ru-RU" sz="2800" b="1" dirty="0"/>
              <a:t>Шамраев А. Д</a:t>
            </a:r>
            <a:r>
              <a:rPr lang="ru-RU" sz="2800" b="1" dirty="0" smtClean="0"/>
              <a:t>.</a:t>
            </a:r>
            <a:endParaRPr lang="en-US" sz="2800" b="1" dirty="0" smtClean="0"/>
          </a:p>
          <a:p>
            <a:pPr marL="0" lvl="0" indent="0" algn="l">
              <a:buSzPts val="3200"/>
            </a:pPr>
            <a:r>
              <a:rPr lang="ru-RU" sz="2800" b="1" dirty="0" smtClean="0"/>
              <a:t>Руководитель</a:t>
            </a:r>
            <a:r>
              <a:rPr lang="en-US" sz="2800" b="1" dirty="0" smtClean="0"/>
              <a:t> </a:t>
            </a:r>
            <a:r>
              <a:rPr lang="ru-RU" sz="2800" b="1" dirty="0" smtClean="0"/>
              <a:t>ВКР</a:t>
            </a:r>
            <a:r>
              <a:rPr lang="en-US" sz="2800" b="1" dirty="0" smtClean="0"/>
              <a:t>: </a:t>
            </a:r>
            <a:r>
              <a:rPr lang="ru-RU" sz="2800" b="1" dirty="0" err="1"/>
              <a:t>Сабиров</a:t>
            </a:r>
            <a:r>
              <a:rPr lang="ru-RU" sz="2800" b="1" dirty="0"/>
              <a:t> И. С</a:t>
            </a:r>
            <a:r>
              <a:rPr lang="ru-RU" sz="2800" b="1" dirty="0" smtClean="0"/>
              <a:t>., к.т.н.</a:t>
            </a:r>
            <a:endParaRPr sz="2800" b="1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296" y="0"/>
            <a:ext cx="4205642" cy="6858000"/>
          </a:xfrm>
          <a:prstGeom prst="rect">
            <a:avLst/>
          </a:prstGeom>
        </p:spPr>
      </p:pic>
      <p:sp>
        <p:nvSpPr>
          <p:cNvPr id="2" name="Прямоугольник 1"/>
          <p:cNvSpPr/>
          <p:nvPr/>
        </p:nvSpPr>
        <p:spPr>
          <a:xfrm>
            <a:off x="-27296" y="0"/>
            <a:ext cx="420364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7" y="2386711"/>
            <a:ext cx="3941876" cy="3941876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8527" y="218865"/>
            <a:ext cx="2011996" cy="194898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6"/>
          <p:cNvSpPr txBox="1"/>
          <p:nvPr/>
        </p:nvSpPr>
        <p:spPr>
          <a:xfrm>
            <a:off x="5563950" y="6239500"/>
            <a:ext cx="9849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lnSpc>
                <a:spcPct val="90000"/>
              </a:lnSpc>
            </a:pPr>
            <a:r>
              <a:rPr lang="en-US" sz="180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Robot</a:t>
            </a:r>
            <a:endParaRPr lang="en-US" sz="18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Номер слайда 8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2800" b="1" smtClean="0">
                <a:solidFill>
                  <a:schemeClr val="bg1"/>
                </a:solidFill>
              </a:rPr>
              <a:t>10</a:t>
            </a:fld>
            <a:endParaRPr lang="ru-RU" sz="2800" b="1" dirty="0">
              <a:solidFill>
                <a:schemeClr val="bg1"/>
              </a:soli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2418" y="351139"/>
            <a:ext cx="1118107" cy="1118107"/>
          </a:xfrm>
          <a:prstGeom prst="rect">
            <a:avLst/>
          </a:prstGeom>
        </p:spPr>
      </p:pic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3752850" y="189547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2475" y="563996"/>
            <a:ext cx="5867400" cy="4124325"/>
          </a:xfrm>
          <a:prstGeom prst="rect">
            <a:avLst/>
          </a:prstGeom>
        </p:spPr>
      </p:pic>
      <p:sp>
        <p:nvSpPr>
          <p:cNvPr id="10" name="Google Shape;107;p16"/>
          <p:cNvSpPr txBox="1"/>
          <p:nvPr/>
        </p:nvSpPr>
        <p:spPr>
          <a:xfrm>
            <a:off x="381520" y="563996"/>
            <a:ext cx="3487096" cy="5054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SzPts val="6000"/>
            </a:pPr>
            <a:r>
              <a:rPr lang="ru-RU" sz="36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М</a:t>
            </a:r>
            <a:r>
              <a:rPr lang="ru-RU" sz="3600" b="1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атематическая </a:t>
            </a:r>
            <a:r>
              <a:rPr lang="ru-RU" sz="36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модель решения обратной</a:t>
            </a:r>
          </a:p>
          <a:p>
            <a:pPr lvl="0">
              <a:buSzPts val="6000"/>
            </a:pPr>
            <a:r>
              <a:rPr lang="ru-RU" sz="36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задачи кинематики</a:t>
            </a:r>
            <a:endParaRPr lang="ru-RU" sz="24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98364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6"/>
          <p:cNvSpPr txBox="1"/>
          <p:nvPr/>
        </p:nvSpPr>
        <p:spPr>
          <a:xfrm>
            <a:off x="5563950" y="6239500"/>
            <a:ext cx="9849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lnSpc>
                <a:spcPct val="90000"/>
              </a:lnSpc>
            </a:pPr>
            <a:r>
              <a:rPr lang="en-US" sz="180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Robot</a:t>
            </a:r>
            <a:endParaRPr lang="en-US" sz="18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Номер слайда 8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2800" b="1" smtClean="0">
                <a:solidFill>
                  <a:schemeClr val="bg1"/>
                </a:solidFill>
              </a:rPr>
              <a:t>11</a:t>
            </a:fld>
            <a:endParaRPr lang="ru-RU" sz="2800" b="1" dirty="0">
              <a:solidFill>
                <a:schemeClr val="bg1"/>
              </a:soli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2418" y="351139"/>
            <a:ext cx="1118107" cy="1118107"/>
          </a:xfrm>
          <a:prstGeom prst="rect">
            <a:avLst/>
          </a:prstGeom>
        </p:spPr>
      </p:pic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3752850" y="189547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7093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313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6"/>
          <p:cNvSpPr txBox="1"/>
          <p:nvPr/>
        </p:nvSpPr>
        <p:spPr>
          <a:xfrm>
            <a:off x="381520" y="563996"/>
            <a:ext cx="3487096" cy="5054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SzPts val="6000"/>
            </a:pPr>
            <a:r>
              <a:rPr lang="ru-RU" sz="36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Блок-схема алгоритма работы системы управления </a:t>
            </a:r>
            <a:r>
              <a:rPr lang="ru-RU" sz="3600" b="1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роботом-</a:t>
            </a:r>
            <a:endParaRPr lang="en-US" sz="3600" b="1" dirty="0" smtClean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>
              <a:buSzPts val="6000"/>
            </a:pPr>
            <a:r>
              <a:rPr lang="ru-RU" sz="3600" b="1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манипулятором</a:t>
            </a:r>
            <a:endParaRPr sz="2400" b="1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p16"/>
          <p:cNvSpPr txBox="1"/>
          <p:nvPr/>
        </p:nvSpPr>
        <p:spPr>
          <a:xfrm>
            <a:off x="5563950" y="6239500"/>
            <a:ext cx="9849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lnSpc>
                <a:spcPct val="90000"/>
              </a:lnSpc>
            </a:pPr>
            <a:r>
              <a:rPr lang="en-US" sz="180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Robot</a:t>
            </a:r>
            <a:endParaRPr lang="en-US" sz="18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Номер слайда 8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2800" b="1" smtClean="0">
                <a:solidFill>
                  <a:schemeClr val="bg1"/>
                </a:solidFill>
              </a:rPr>
              <a:t>12</a:t>
            </a:fld>
            <a:endParaRPr lang="ru-RU" sz="2800" b="1" dirty="0">
              <a:solidFill>
                <a:schemeClr val="bg1"/>
              </a:soli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2418" y="351139"/>
            <a:ext cx="1118107" cy="1118107"/>
          </a:xfrm>
          <a:prstGeom prst="rect">
            <a:avLst/>
          </a:prstGeom>
        </p:spPr>
      </p:pic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3200400" y="8572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7093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900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6"/>
          <p:cNvSpPr txBox="1"/>
          <p:nvPr/>
        </p:nvSpPr>
        <p:spPr>
          <a:xfrm>
            <a:off x="5563950" y="6239500"/>
            <a:ext cx="9849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lnSpc>
                <a:spcPct val="90000"/>
              </a:lnSpc>
            </a:pPr>
            <a:r>
              <a:rPr lang="en-US" sz="180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Robot</a:t>
            </a:r>
            <a:endParaRPr lang="en-US" sz="18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Номер слайда 8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2800" b="1" smtClean="0">
                <a:solidFill>
                  <a:schemeClr val="bg1"/>
                </a:solidFill>
              </a:rPr>
              <a:t>13</a:t>
            </a:fld>
            <a:endParaRPr lang="ru-RU" sz="2800" b="1" dirty="0">
              <a:solidFill>
                <a:schemeClr val="bg1"/>
              </a:soli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2418" y="351139"/>
            <a:ext cx="1118107" cy="1118107"/>
          </a:xfrm>
          <a:prstGeom prst="rect">
            <a:avLst/>
          </a:prstGeom>
        </p:spPr>
      </p:pic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3200400" y="8572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0" name="Google Shape;107;p16"/>
          <p:cNvSpPr txBox="1"/>
          <p:nvPr/>
        </p:nvSpPr>
        <p:spPr>
          <a:xfrm>
            <a:off x="381520" y="563996"/>
            <a:ext cx="3487096" cy="5054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SzPts val="6000"/>
            </a:pPr>
            <a:r>
              <a:rPr lang="ru-RU" sz="36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Блок-схема алгоритма подпрограммы обработки G01 (линейная</a:t>
            </a:r>
          </a:p>
          <a:p>
            <a:pPr lvl="0">
              <a:buSzPts val="6000"/>
            </a:pPr>
            <a:r>
              <a:rPr lang="ru-RU" sz="36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интерполяция)</a:t>
            </a:r>
            <a:endParaRPr sz="2400" b="1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848" y="0"/>
            <a:ext cx="97093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370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6"/>
          <p:cNvSpPr txBox="1"/>
          <p:nvPr/>
        </p:nvSpPr>
        <p:spPr>
          <a:xfrm>
            <a:off x="5563950" y="6239500"/>
            <a:ext cx="9849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lnSpc>
                <a:spcPct val="90000"/>
              </a:lnSpc>
            </a:pPr>
            <a:r>
              <a:rPr lang="en-US" sz="180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Robot</a:t>
            </a:r>
            <a:endParaRPr lang="en-US" sz="18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Номер слайда 8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2800" b="1" smtClean="0">
                <a:solidFill>
                  <a:schemeClr val="bg1"/>
                </a:solidFill>
              </a:rPr>
              <a:t>14</a:t>
            </a:fld>
            <a:endParaRPr lang="ru-RU" sz="2800" b="1" dirty="0">
              <a:solidFill>
                <a:schemeClr val="bg1"/>
              </a:soli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2418" y="351139"/>
            <a:ext cx="1118107" cy="1118107"/>
          </a:xfrm>
          <a:prstGeom prst="rect">
            <a:avLst/>
          </a:prstGeom>
        </p:spPr>
      </p:pic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3200400" y="8572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0" name="Google Shape;107;p16"/>
          <p:cNvSpPr txBox="1"/>
          <p:nvPr/>
        </p:nvSpPr>
        <p:spPr>
          <a:xfrm>
            <a:off x="381520" y="563996"/>
            <a:ext cx="3487096" cy="5054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SzPts val="6000"/>
            </a:pPr>
            <a:r>
              <a:rPr lang="ru-RU" sz="36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Блок-схема алгоритма подпрограммы обработки G02/G03 </a:t>
            </a:r>
            <a:endParaRPr lang="en-US" sz="3600" b="1" dirty="0" smtClean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>
              <a:buSzPts val="6000"/>
            </a:pPr>
            <a:r>
              <a:rPr lang="ru-RU" sz="3600" b="1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(круговая </a:t>
            </a:r>
            <a:r>
              <a:rPr lang="ru-RU" sz="36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интерполяция)</a:t>
            </a:r>
            <a:endParaRPr sz="2400" b="1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7093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197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6"/>
          <p:cNvSpPr txBox="1"/>
          <p:nvPr/>
        </p:nvSpPr>
        <p:spPr>
          <a:xfrm>
            <a:off x="5563950" y="6239500"/>
            <a:ext cx="9849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lnSpc>
                <a:spcPct val="90000"/>
              </a:lnSpc>
            </a:pPr>
            <a:r>
              <a:rPr lang="en-US" sz="180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Robot</a:t>
            </a:r>
            <a:endParaRPr lang="en-US" sz="18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Номер слайда 8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2800" b="1" smtClean="0">
                <a:solidFill>
                  <a:schemeClr val="bg1"/>
                </a:solidFill>
              </a:rPr>
              <a:t>15</a:t>
            </a:fld>
            <a:endParaRPr lang="ru-RU" sz="2800" b="1" dirty="0">
              <a:solidFill>
                <a:schemeClr val="bg1"/>
              </a:soli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2418" y="351139"/>
            <a:ext cx="1118107" cy="1118107"/>
          </a:xfrm>
          <a:prstGeom prst="rect">
            <a:avLst/>
          </a:prstGeom>
        </p:spPr>
      </p:pic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3200400" y="8572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0" name="Google Shape;107;p16"/>
          <p:cNvSpPr txBox="1"/>
          <p:nvPr/>
        </p:nvSpPr>
        <p:spPr>
          <a:xfrm>
            <a:off x="381520" y="563996"/>
            <a:ext cx="3487096" cy="5054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SzPts val="6000"/>
            </a:pPr>
            <a:r>
              <a:rPr lang="ru-RU" sz="36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Карта кода с пространствами имен 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7093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832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6"/>
          <p:cNvSpPr txBox="1"/>
          <p:nvPr/>
        </p:nvSpPr>
        <p:spPr>
          <a:xfrm>
            <a:off x="5563950" y="6239500"/>
            <a:ext cx="9849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lnSpc>
                <a:spcPct val="90000"/>
              </a:lnSpc>
            </a:pPr>
            <a:r>
              <a:rPr lang="en-US" sz="180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Robot</a:t>
            </a:r>
            <a:endParaRPr lang="en-US" sz="18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Номер слайда 8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2800" b="1" smtClean="0">
                <a:solidFill>
                  <a:schemeClr val="bg1"/>
                </a:solidFill>
              </a:rPr>
              <a:t>16</a:t>
            </a:fld>
            <a:endParaRPr lang="ru-RU" sz="2800" b="1" dirty="0">
              <a:solidFill>
                <a:schemeClr val="bg1"/>
              </a:soli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2418" y="351139"/>
            <a:ext cx="1118107" cy="1118107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4585" y="563996"/>
            <a:ext cx="6888470" cy="2836429"/>
          </a:xfrm>
          <a:prstGeom prst="rect">
            <a:avLst/>
          </a:prstGeom>
        </p:spPr>
      </p:pic>
      <p:sp>
        <p:nvSpPr>
          <p:cNvPr id="8" name="Google Shape;107;p16"/>
          <p:cNvSpPr txBox="1"/>
          <p:nvPr/>
        </p:nvSpPr>
        <p:spPr>
          <a:xfrm>
            <a:off x="381520" y="563996"/>
            <a:ext cx="3487096" cy="5054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SzPts val="6000"/>
            </a:pPr>
            <a:r>
              <a:rPr lang="ru-RU" sz="36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Карта кода вызова ключевых классов программы</a:t>
            </a:r>
          </a:p>
        </p:txBody>
      </p:sp>
    </p:spTree>
    <p:extLst>
      <p:ext uri="{BB962C8B-B14F-4D97-AF65-F5344CB8AC3E}">
        <p14:creationId xmlns:p14="http://schemas.microsoft.com/office/powerpoint/2010/main" val="1636604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6"/>
          <p:cNvSpPr txBox="1"/>
          <p:nvPr/>
        </p:nvSpPr>
        <p:spPr>
          <a:xfrm>
            <a:off x="5563950" y="6239500"/>
            <a:ext cx="9849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lnSpc>
                <a:spcPct val="90000"/>
              </a:lnSpc>
            </a:pPr>
            <a:r>
              <a:rPr lang="en-US" sz="180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Robot</a:t>
            </a:r>
            <a:endParaRPr lang="en-US" sz="18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Номер слайда 8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2800" b="1" smtClean="0">
                <a:solidFill>
                  <a:schemeClr val="bg1"/>
                </a:solidFill>
              </a:rPr>
              <a:t>17</a:t>
            </a:fld>
            <a:endParaRPr lang="ru-RU" sz="2800" b="1" dirty="0">
              <a:solidFill>
                <a:schemeClr val="bg1"/>
              </a:soli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2418" y="351139"/>
            <a:ext cx="1118107" cy="1118107"/>
          </a:xfrm>
          <a:prstGeom prst="rect">
            <a:avLst/>
          </a:prstGeom>
        </p:spPr>
      </p:pic>
      <p:pic>
        <p:nvPicPr>
          <p:cNvPr id="6" name="Рисунок 5"/>
          <p:cNvPicPr/>
          <p:nvPr/>
        </p:nvPicPr>
        <p:blipFill>
          <a:blip r:embed="rId4"/>
          <a:stretch>
            <a:fillRect/>
          </a:stretch>
        </p:blipFill>
        <p:spPr>
          <a:xfrm>
            <a:off x="3197007" y="563995"/>
            <a:ext cx="7223344" cy="5446279"/>
          </a:xfrm>
          <a:prstGeom prst="rect">
            <a:avLst/>
          </a:prstGeom>
        </p:spPr>
      </p:pic>
      <p:sp>
        <p:nvSpPr>
          <p:cNvPr id="7" name="Google Shape;107;p16"/>
          <p:cNvSpPr txBox="1"/>
          <p:nvPr/>
        </p:nvSpPr>
        <p:spPr>
          <a:xfrm>
            <a:off x="381520" y="563996"/>
            <a:ext cx="3487096" cy="5054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SzPts val="6000"/>
            </a:pPr>
            <a:r>
              <a:rPr lang="ru-RU" sz="36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Интерфейс программы</a:t>
            </a:r>
          </a:p>
        </p:txBody>
      </p:sp>
    </p:spTree>
    <p:extLst>
      <p:ext uri="{BB962C8B-B14F-4D97-AF65-F5344CB8AC3E}">
        <p14:creationId xmlns:p14="http://schemas.microsoft.com/office/powerpoint/2010/main" val="3120391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6"/>
          <p:cNvSpPr txBox="1"/>
          <p:nvPr/>
        </p:nvSpPr>
        <p:spPr>
          <a:xfrm>
            <a:off x="5563950" y="6239500"/>
            <a:ext cx="9849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lnSpc>
                <a:spcPct val="90000"/>
              </a:lnSpc>
            </a:pPr>
            <a:r>
              <a:rPr lang="en-US" sz="180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Robot</a:t>
            </a:r>
            <a:endParaRPr lang="en-US" sz="18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Номер слайда 8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2800" b="1" smtClean="0">
                <a:solidFill>
                  <a:schemeClr val="bg1"/>
                </a:solidFill>
              </a:rPr>
              <a:t>18</a:t>
            </a:fld>
            <a:endParaRPr lang="ru-RU" sz="2800" b="1" dirty="0">
              <a:solidFill>
                <a:schemeClr val="bg1"/>
              </a:soli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2418" y="351139"/>
            <a:ext cx="1118107" cy="1118107"/>
          </a:xfrm>
          <a:prstGeom prst="rect">
            <a:avLst/>
          </a:prstGeom>
        </p:spPr>
      </p:pic>
      <p:sp>
        <p:nvSpPr>
          <p:cNvPr id="7" name="Google Shape;107;p16"/>
          <p:cNvSpPr txBox="1"/>
          <p:nvPr/>
        </p:nvSpPr>
        <p:spPr>
          <a:xfrm>
            <a:off x="381520" y="563996"/>
            <a:ext cx="3487096" cy="5054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SzPts val="6000"/>
            </a:pPr>
            <a:r>
              <a:rPr lang="ru-RU" sz="36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Интерфейс </a:t>
            </a:r>
            <a:r>
              <a:rPr lang="ru-RU" sz="3600" b="1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программы</a:t>
            </a:r>
            <a:r>
              <a:rPr lang="en-US" sz="3600" b="1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</a:p>
          <a:p>
            <a:pPr lvl="0">
              <a:buSzPts val="6000"/>
            </a:pPr>
            <a:r>
              <a:rPr lang="en-US" sz="3600" b="1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 </a:t>
            </a:r>
            <a:r>
              <a:rPr lang="ru-RU" sz="3600" b="1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код</a:t>
            </a:r>
            <a:endParaRPr lang="ru-RU" sz="36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4"/>
          <a:srcRect l="143" t="358" r="-1"/>
          <a:stretch/>
        </p:blipFill>
        <p:spPr>
          <a:xfrm>
            <a:off x="3190875" y="563996"/>
            <a:ext cx="7229108" cy="5461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792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6"/>
          <p:cNvSpPr txBox="1"/>
          <p:nvPr/>
        </p:nvSpPr>
        <p:spPr>
          <a:xfrm>
            <a:off x="5563950" y="6239500"/>
            <a:ext cx="9849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lnSpc>
                <a:spcPct val="90000"/>
              </a:lnSpc>
            </a:pPr>
            <a:r>
              <a:rPr lang="en-US" sz="180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Robot</a:t>
            </a:r>
            <a:endParaRPr lang="en-US" sz="18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Номер слайда 8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2800" b="1" smtClean="0">
                <a:solidFill>
                  <a:schemeClr val="bg1"/>
                </a:solidFill>
              </a:rPr>
              <a:t>19</a:t>
            </a:fld>
            <a:endParaRPr lang="ru-RU" sz="2800" b="1" dirty="0">
              <a:solidFill>
                <a:schemeClr val="bg1"/>
              </a:soli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2418" y="351139"/>
            <a:ext cx="1118107" cy="1118107"/>
          </a:xfrm>
          <a:prstGeom prst="rect">
            <a:avLst/>
          </a:prstGeom>
        </p:spPr>
      </p:pic>
      <p:sp>
        <p:nvSpPr>
          <p:cNvPr id="7" name="Google Shape;107;p16"/>
          <p:cNvSpPr txBox="1"/>
          <p:nvPr/>
        </p:nvSpPr>
        <p:spPr>
          <a:xfrm>
            <a:off x="381520" y="563996"/>
            <a:ext cx="3487096" cy="5054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SzPts val="6000"/>
            </a:pPr>
            <a:r>
              <a:rPr lang="ru-RU" sz="36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Интерфейс </a:t>
            </a:r>
            <a:r>
              <a:rPr lang="ru-RU" sz="3600" b="1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программы.</a:t>
            </a:r>
          </a:p>
          <a:p>
            <a:pPr lvl="0">
              <a:buSzPts val="6000"/>
            </a:pPr>
            <a:r>
              <a:rPr lang="ru-RU" sz="3600" b="1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Параметры</a:t>
            </a:r>
            <a:endParaRPr lang="ru-RU" sz="36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3950" y="602876"/>
            <a:ext cx="4810125" cy="1866900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5"/>
          <a:srcRect l="782"/>
          <a:stretch/>
        </p:blipFill>
        <p:spPr>
          <a:xfrm>
            <a:off x="1098189" y="3493357"/>
            <a:ext cx="4649665" cy="1590675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6"/>
          <a:srcRect t="3161" r="1638" b="1979"/>
          <a:stretch/>
        </p:blipFill>
        <p:spPr>
          <a:xfrm>
            <a:off x="6635845" y="3374295"/>
            <a:ext cx="3738230" cy="1960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720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6"/>
          <p:cNvSpPr txBox="1"/>
          <p:nvPr/>
        </p:nvSpPr>
        <p:spPr>
          <a:xfrm>
            <a:off x="5563950" y="6239500"/>
            <a:ext cx="9849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lnSpc>
                <a:spcPct val="90000"/>
              </a:lnSpc>
            </a:pPr>
            <a:r>
              <a:rPr lang="en-US" sz="180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Robot</a:t>
            </a:r>
            <a:endParaRPr lang="en-US" sz="18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Номер слайда 8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2800" b="1" smtClean="0">
                <a:solidFill>
                  <a:schemeClr val="bg1"/>
                </a:solidFill>
              </a:rPr>
              <a:t>2</a:t>
            </a:fld>
            <a:endParaRPr lang="ru-RU" sz="2800" b="1" dirty="0">
              <a:solidFill>
                <a:schemeClr val="bg1"/>
              </a:soli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2418" y="351139"/>
            <a:ext cx="1118107" cy="1118107"/>
          </a:xfrm>
          <a:prstGeom prst="rect">
            <a:avLst/>
          </a:prstGeom>
        </p:spPr>
      </p:pic>
      <p:pic>
        <p:nvPicPr>
          <p:cNvPr id="6" name="Рисунок 5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3939" y="563996"/>
            <a:ext cx="5753100" cy="5212657"/>
          </a:xfrm>
          <a:prstGeom prst="rect">
            <a:avLst/>
          </a:prstGeom>
        </p:spPr>
      </p:pic>
      <p:sp>
        <p:nvSpPr>
          <p:cNvPr id="7" name="Google Shape;107;p16"/>
          <p:cNvSpPr txBox="1"/>
          <p:nvPr/>
        </p:nvSpPr>
        <p:spPr>
          <a:xfrm>
            <a:off x="381520" y="563996"/>
            <a:ext cx="3466580" cy="5054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SzPts val="6000"/>
            </a:pPr>
            <a:r>
              <a:rPr lang="ru-RU" sz="36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Робот-манипулятор «Робко 01»</a:t>
            </a:r>
          </a:p>
        </p:txBody>
      </p:sp>
    </p:spTree>
    <p:extLst>
      <p:ext uri="{BB962C8B-B14F-4D97-AF65-F5344CB8AC3E}">
        <p14:creationId xmlns:p14="http://schemas.microsoft.com/office/powerpoint/2010/main" val="1799733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6"/>
          <p:cNvSpPr txBox="1"/>
          <p:nvPr/>
        </p:nvSpPr>
        <p:spPr>
          <a:xfrm>
            <a:off x="5563950" y="6239500"/>
            <a:ext cx="9849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lnSpc>
                <a:spcPct val="90000"/>
              </a:lnSpc>
            </a:pPr>
            <a:r>
              <a:rPr lang="en-US" sz="180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Robot</a:t>
            </a:r>
            <a:endParaRPr lang="en-US" sz="18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Номер слайда 8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2800" b="1" smtClean="0">
                <a:solidFill>
                  <a:schemeClr val="bg1"/>
                </a:solidFill>
              </a:rPr>
              <a:t>20</a:t>
            </a:fld>
            <a:endParaRPr lang="ru-RU" sz="2800" b="1" dirty="0">
              <a:solidFill>
                <a:schemeClr val="bg1"/>
              </a:soli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2418" y="351139"/>
            <a:ext cx="1118107" cy="1118107"/>
          </a:xfrm>
          <a:prstGeom prst="rect">
            <a:avLst/>
          </a:prstGeom>
        </p:spPr>
      </p:pic>
      <p:pic>
        <p:nvPicPr>
          <p:cNvPr id="6" name="Рисунок 5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7" t="25777" r="2381" b="16530"/>
          <a:stretch/>
        </p:blipFill>
        <p:spPr bwMode="auto">
          <a:xfrm>
            <a:off x="1234891" y="1483444"/>
            <a:ext cx="9643018" cy="438449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0" name="Google Shape;107;p16"/>
          <p:cNvSpPr txBox="1"/>
          <p:nvPr/>
        </p:nvSpPr>
        <p:spPr>
          <a:xfrm>
            <a:off x="343419" y="561398"/>
            <a:ext cx="8924405" cy="66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SzPts val="6000"/>
            </a:pPr>
            <a:r>
              <a:rPr lang="ru-RU" sz="36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Результат работы системы управления </a:t>
            </a:r>
          </a:p>
        </p:txBody>
      </p:sp>
    </p:spTree>
    <p:extLst>
      <p:ext uri="{BB962C8B-B14F-4D97-AF65-F5344CB8AC3E}">
        <p14:creationId xmlns:p14="http://schemas.microsoft.com/office/powerpoint/2010/main" val="1774273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6"/>
          <p:cNvSpPr txBox="1"/>
          <p:nvPr/>
        </p:nvSpPr>
        <p:spPr>
          <a:xfrm>
            <a:off x="5563950" y="6239500"/>
            <a:ext cx="9849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lnSpc>
                <a:spcPct val="90000"/>
              </a:lnSpc>
            </a:pPr>
            <a:r>
              <a:rPr lang="en-US" sz="180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Robot</a:t>
            </a:r>
            <a:endParaRPr lang="en-US" sz="18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Номер слайда 8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2800" b="1" smtClean="0">
                <a:solidFill>
                  <a:schemeClr val="bg1"/>
                </a:solidFill>
              </a:rPr>
              <a:t>21</a:t>
            </a:fld>
            <a:endParaRPr lang="ru-RU" sz="2800" b="1" dirty="0">
              <a:solidFill>
                <a:schemeClr val="bg1"/>
              </a:soli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2418" y="351139"/>
            <a:ext cx="1118107" cy="1118107"/>
          </a:xfrm>
          <a:prstGeom prst="rect">
            <a:avLst/>
          </a:prstGeom>
        </p:spPr>
      </p:pic>
      <p:pic>
        <p:nvPicPr>
          <p:cNvPr id="7" name="Рисунок 6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7542" y="1265926"/>
            <a:ext cx="5817716" cy="4936374"/>
          </a:xfrm>
          <a:prstGeom prst="rect">
            <a:avLst/>
          </a:prstGeom>
        </p:spPr>
      </p:pic>
      <p:sp>
        <p:nvSpPr>
          <p:cNvPr id="10" name="Google Shape;107;p16"/>
          <p:cNvSpPr txBox="1"/>
          <p:nvPr/>
        </p:nvSpPr>
        <p:spPr>
          <a:xfrm>
            <a:off x="343419" y="561398"/>
            <a:ext cx="8924405" cy="66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SzPts val="6000"/>
            </a:pPr>
            <a:r>
              <a:rPr lang="ru-RU" sz="36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Результат работы системы управления </a:t>
            </a:r>
          </a:p>
        </p:txBody>
      </p:sp>
    </p:spTree>
    <p:extLst>
      <p:ext uri="{BB962C8B-B14F-4D97-AF65-F5344CB8AC3E}">
        <p14:creationId xmlns:p14="http://schemas.microsoft.com/office/powerpoint/2010/main" val="3392674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6"/>
          <p:cNvSpPr txBox="1"/>
          <p:nvPr/>
        </p:nvSpPr>
        <p:spPr>
          <a:xfrm>
            <a:off x="5563950" y="6239500"/>
            <a:ext cx="9849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lnSpc>
                <a:spcPct val="90000"/>
              </a:lnSpc>
            </a:pPr>
            <a:r>
              <a:rPr lang="en-US" sz="180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Robot</a:t>
            </a:r>
            <a:endParaRPr lang="en-US" sz="18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Номер слайда 8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2800" b="1" smtClean="0">
                <a:solidFill>
                  <a:schemeClr val="bg1"/>
                </a:solidFill>
              </a:rPr>
              <a:t>22</a:t>
            </a:fld>
            <a:endParaRPr lang="ru-RU" sz="2800" b="1" dirty="0">
              <a:solidFill>
                <a:schemeClr val="bg1"/>
              </a:soli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2418" y="351139"/>
            <a:ext cx="1118107" cy="1118107"/>
          </a:xfrm>
          <a:prstGeom prst="rect">
            <a:avLst/>
          </a:prstGeom>
        </p:spPr>
      </p:pic>
      <p:sp>
        <p:nvSpPr>
          <p:cNvPr id="10" name="Google Shape;107;p16"/>
          <p:cNvSpPr txBox="1"/>
          <p:nvPr/>
        </p:nvSpPr>
        <p:spPr>
          <a:xfrm>
            <a:off x="1594197" y="946507"/>
            <a:ext cx="8924405" cy="66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SzPts val="6000"/>
            </a:pPr>
            <a:r>
              <a:rPr lang="ru-RU" sz="36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Результат работы системы </a:t>
            </a:r>
            <a:r>
              <a:rPr lang="ru-RU" sz="3600" b="1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управления. Видео </a:t>
            </a:r>
            <a:endParaRPr lang="ru-RU" sz="36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07;p16"/>
          <p:cNvSpPr txBox="1"/>
          <p:nvPr/>
        </p:nvSpPr>
        <p:spPr>
          <a:xfrm>
            <a:off x="343419" y="6278221"/>
            <a:ext cx="3342240" cy="400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SzPts val="6000"/>
            </a:pPr>
            <a:r>
              <a:rPr lang="en-US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https://youtu.be/bP-5hPGPMN0</a:t>
            </a:r>
            <a:endParaRPr lang="en-US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bP-5hPGPMN0"/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584647" y="200628"/>
            <a:ext cx="10943504" cy="6155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985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6"/>
          <p:cNvSpPr txBox="1"/>
          <p:nvPr/>
        </p:nvSpPr>
        <p:spPr>
          <a:xfrm>
            <a:off x="5563950" y="6239500"/>
            <a:ext cx="9849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lnSpc>
                <a:spcPct val="90000"/>
              </a:lnSpc>
            </a:pPr>
            <a:r>
              <a:rPr lang="en-US" sz="180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Robot</a:t>
            </a:r>
            <a:endParaRPr lang="en-US" sz="18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Номер слайда 8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2800" b="1" smtClean="0">
                <a:solidFill>
                  <a:schemeClr val="bg1"/>
                </a:solidFill>
              </a:rPr>
              <a:t>23</a:t>
            </a:fld>
            <a:endParaRPr lang="ru-RU" sz="2800" b="1" dirty="0">
              <a:solidFill>
                <a:schemeClr val="bg1"/>
              </a:soli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2418" y="351139"/>
            <a:ext cx="1118107" cy="1118107"/>
          </a:xfrm>
          <a:prstGeom prst="rect">
            <a:avLst/>
          </a:prstGeom>
        </p:spPr>
      </p:pic>
      <p:sp>
        <p:nvSpPr>
          <p:cNvPr id="10" name="Google Shape;107;p16"/>
          <p:cNvSpPr txBox="1"/>
          <p:nvPr/>
        </p:nvSpPr>
        <p:spPr>
          <a:xfrm>
            <a:off x="391045" y="570922"/>
            <a:ext cx="3487096" cy="6768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SzPts val="6000"/>
            </a:pPr>
            <a:r>
              <a:rPr lang="ru-RU" sz="3600" b="1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Результаты</a:t>
            </a:r>
            <a:endParaRPr lang="ru-RU" sz="36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30;p19"/>
          <p:cNvSpPr txBox="1"/>
          <p:nvPr/>
        </p:nvSpPr>
        <p:spPr>
          <a:xfrm>
            <a:off x="3257404" y="1879114"/>
            <a:ext cx="3971897" cy="2680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endParaRPr sz="280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indent="-406400">
              <a:buClr>
                <a:schemeClr val="lt1"/>
              </a:buClr>
              <a:buSzPts val="2800"/>
              <a:buFont typeface="Calibri"/>
              <a:buChar char="●"/>
            </a:pPr>
            <a:r>
              <a:rPr lang="ru-RU" sz="28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3000 строк </a:t>
            </a:r>
            <a:r>
              <a:rPr lang="ru-RU" sz="2800" b="1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кода</a:t>
            </a:r>
            <a:endParaRPr lang="en-US" sz="2800" b="1" dirty="0" smtClean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indent="-406400">
              <a:buClr>
                <a:schemeClr val="lt1"/>
              </a:buClr>
              <a:buSzPts val="2800"/>
              <a:buFont typeface="Calibri"/>
              <a:buChar char="●"/>
            </a:pPr>
            <a:r>
              <a:rPr lang="ru-RU" sz="2800" b="1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Разработан протокол </a:t>
            </a:r>
            <a:endParaRPr lang="en-US" sz="2800" b="1" dirty="0" smtClean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indent="-406400">
              <a:buClr>
                <a:schemeClr val="lt1"/>
              </a:buClr>
              <a:buSzPts val="2800"/>
              <a:buFont typeface="Calibri"/>
              <a:buChar char="●"/>
            </a:pPr>
            <a:r>
              <a:rPr lang="ru-RU" sz="2800" b="1" dirty="0" err="1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Логгирование</a:t>
            </a:r>
            <a:endParaRPr lang="ru-RU" sz="2800" b="1" dirty="0" smtClean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indent="-406400">
              <a:buClr>
                <a:schemeClr val="lt1"/>
              </a:buClr>
              <a:buSzPts val="2800"/>
              <a:buFont typeface="Calibri"/>
              <a:buChar char="●"/>
            </a:pPr>
            <a:r>
              <a:rPr lang="ru-RU" sz="2800" b="1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Корректировки</a:t>
            </a:r>
            <a:endParaRPr lang="ru-RU" sz="2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indent="-406400">
              <a:buClr>
                <a:schemeClr val="lt1"/>
              </a:buClr>
              <a:buSzPts val="2800"/>
              <a:buFont typeface="Calibri"/>
              <a:buChar char="●"/>
            </a:pPr>
            <a:endParaRPr lang="ru-RU" sz="2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452849" y="5412169"/>
            <a:ext cx="1114340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0800">
              <a:spcAft>
                <a:spcPts val="1200"/>
              </a:spcAft>
              <a:buClr>
                <a:schemeClr val="lt1"/>
              </a:buClr>
              <a:buSzPts val="2800"/>
            </a:pPr>
            <a:r>
              <a:rPr lang="en-US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Analytical inverse kinematic solution for original robotic manipulator construction. Alexey D. </a:t>
            </a:r>
            <a:r>
              <a:rPr lang="en-US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Shamraev</a:t>
            </a:r>
            <a:r>
              <a:rPr lang="en-US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Igor P. </a:t>
            </a:r>
            <a:r>
              <a:rPr lang="en-US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Balabanov</a:t>
            </a:r>
            <a:r>
              <a:rPr lang="en-US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Rustem</a:t>
            </a:r>
            <a:r>
              <a:rPr lang="en-US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R. </a:t>
            </a:r>
            <a:r>
              <a:rPr lang="en-US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Ziyatdinov</a:t>
            </a:r>
            <a:r>
              <a:rPr lang="en-US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 Helix Vol. 9 (5): 5327- 5334. DOI 10.29042/2019-5327-5334 (WOS)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7229301" y="2332711"/>
            <a:ext cx="4275513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06400">
              <a:spcAft>
                <a:spcPts val="1200"/>
              </a:spcAft>
              <a:buClr>
                <a:srgbClr val="FFFFFF"/>
              </a:buClr>
              <a:buSzPts val="2800"/>
              <a:buFont typeface="Calibri"/>
              <a:buChar char="●"/>
            </a:pPr>
            <a:r>
              <a:rPr lang="ru-RU" sz="2800" b="1" dirty="0" smtClea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Статья </a:t>
            </a:r>
            <a:r>
              <a:rPr lang="ru-RU" sz="2800" b="1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в </a:t>
            </a:r>
            <a:r>
              <a:rPr lang="ru-RU" sz="2800" b="1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Web</a:t>
            </a:r>
            <a:r>
              <a:rPr lang="ru-RU" sz="2800" b="1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ru-RU" sz="2800" b="1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of</a:t>
            </a:r>
            <a:r>
              <a:rPr lang="ru-RU" sz="2800" b="1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ru-RU" sz="2800" b="1" dirty="0" err="1" smtClea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Science</a:t>
            </a:r>
            <a:endParaRPr lang="ru-RU" sz="2800" b="1" dirty="0" smtClea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06400">
              <a:spcAft>
                <a:spcPts val="1200"/>
              </a:spcAft>
              <a:buClr>
                <a:srgbClr val="FFFFFF"/>
              </a:buClr>
              <a:buSzPts val="2800"/>
              <a:buFont typeface="Calibri"/>
              <a:buChar char="●"/>
            </a:pPr>
            <a:endParaRPr lang="ru-RU" sz="2800" b="1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30;p19"/>
          <p:cNvSpPr txBox="1"/>
          <p:nvPr/>
        </p:nvSpPr>
        <p:spPr>
          <a:xfrm>
            <a:off x="593320" y="1943080"/>
            <a:ext cx="3200053" cy="2680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endParaRPr sz="280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indent="-406400">
              <a:buClr>
                <a:schemeClr val="lt1"/>
              </a:buClr>
              <a:buSzPts val="2800"/>
              <a:buFont typeface="Calibri"/>
              <a:buChar char="●"/>
            </a:pPr>
            <a:r>
              <a:rPr lang="ru-RU" sz="2800" b="1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Решена ПЗК</a:t>
            </a:r>
            <a:endParaRPr lang="en-US" sz="2800" b="1" dirty="0" smtClean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indent="-406400">
              <a:buClr>
                <a:schemeClr val="lt1"/>
              </a:buClr>
              <a:buSzPts val="2800"/>
              <a:buFont typeface="Calibri"/>
              <a:buChar char="●"/>
            </a:pPr>
            <a:r>
              <a:rPr lang="ru-RU" sz="28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Решена </a:t>
            </a:r>
            <a:r>
              <a:rPr lang="ru-RU" sz="2800" b="1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ОЗК </a:t>
            </a:r>
          </a:p>
          <a:p>
            <a:pPr marL="457200" indent="-406400">
              <a:buClr>
                <a:schemeClr val="lt1"/>
              </a:buClr>
              <a:buSzPts val="2800"/>
              <a:buFont typeface="Calibri"/>
              <a:buChar char="●"/>
            </a:pPr>
            <a:r>
              <a:rPr lang="ru-RU" sz="2800" b="1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Найдено ОП</a:t>
            </a:r>
          </a:p>
          <a:p>
            <a:pPr marL="457200" indent="-406400">
              <a:buClr>
                <a:schemeClr val="lt1"/>
              </a:buClr>
              <a:buSzPts val="2800"/>
              <a:buFont typeface="Calibri"/>
              <a:buChar char="●"/>
            </a:pPr>
            <a:r>
              <a:rPr lang="ru-RU" sz="2800" b="1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Плата</a:t>
            </a:r>
            <a:endParaRPr lang="ru-RU" sz="2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indent="-406400">
              <a:buClr>
                <a:schemeClr val="lt1"/>
              </a:buClr>
              <a:buSzPts val="2800"/>
              <a:buFont typeface="Calibri"/>
              <a:buChar char="●"/>
            </a:pPr>
            <a:endParaRPr lang="ru-RU" sz="2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47574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6"/>
          <p:cNvSpPr txBox="1"/>
          <p:nvPr/>
        </p:nvSpPr>
        <p:spPr>
          <a:xfrm>
            <a:off x="5563950" y="6239500"/>
            <a:ext cx="9849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lnSpc>
                <a:spcPct val="90000"/>
              </a:lnSpc>
            </a:pPr>
            <a:r>
              <a:rPr lang="en-US" sz="180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Robot</a:t>
            </a:r>
            <a:endParaRPr lang="en-US" sz="18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Номер слайда 8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2800" b="1" smtClean="0">
                <a:solidFill>
                  <a:schemeClr val="bg1"/>
                </a:solidFill>
              </a:rPr>
              <a:t>24</a:t>
            </a:fld>
            <a:endParaRPr lang="ru-RU" sz="2800" b="1" dirty="0">
              <a:solidFill>
                <a:schemeClr val="bg1"/>
              </a:soli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2418" y="351139"/>
            <a:ext cx="1118107" cy="1118107"/>
          </a:xfrm>
          <a:prstGeom prst="rect">
            <a:avLst/>
          </a:prstGeom>
        </p:spPr>
      </p:pic>
      <p:sp>
        <p:nvSpPr>
          <p:cNvPr id="10" name="Google Shape;107;p16"/>
          <p:cNvSpPr txBox="1"/>
          <p:nvPr/>
        </p:nvSpPr>
        <p:spPr>
          <a:xfrm>
            <a:off x="391045" y="570922"/>
            <a:ext cx="3487096" cy="6768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SzPts val="6000"/>
            </a:pPr>
            <a:r>
              <a:rPr lang="ru-RU" sz="36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Материалы</a:t>
            </a:r>
          </a:p>
        </p:txBody>
      </p:sp>
      <p:pic>
        <p:nvPicPr>
          <p:cNvPr id="13" name="Picture 2" descr="http://qrcoder.ru/code/?https%3A%2F%2Fgithub.com%2FShamraev%2FRobko_01_source&amp;10&amp;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6950" y="1456101"/>
            <a:ext cx="3905250" cy="3905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Google Shape;107;p16"/>
          <p:cNvSpPr txBox="1"/>
          <p:nvPr/>
        </p:nvSpPr>
        <p:spPr>
          <a:xfrm>
            <a:off x="436130" y="5049511"/>
            <a:ext cx="10856124" cy="400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SzPts val="6000"/>
            </a:pPr>
            <a:r>
              <a:rPr lang="en-US" sz="18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https://github.com/Shamraev/Robko_01_source</a:t>
            </a:r>
          </a:p>
        </p:txBody>
      </p:sp>
    </p:spTree>
    <p:extLst>
      <p:ext uri="{BB962C8B-B14F-4D97-AF65-F5344CB8AC3E}">
        <p14:creationId xmlns:p14="http://schemas.microsoft.com/office/powerpoint/2010/main" val="2840426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25</a:t>
            </a:fld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6"/>
          <p:cNvSpPr txBox="1"/>
          <p:nvPr/>
        </p:nvSpPr>
        <p:spPr>
          <a:xfrm>
            <a:off x="327689" y="520346"/>
            <a:ext cx="8101950" cy="10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SzPts val="6000"/>
            </a:pPr>
            <a:r>
              <a:rPr lang="ru-RU" sz="3600" b="1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Драйвер ШД </a:t>
            </a:r>
            <a:r>
              <a:rPr lang="en-US" sz="3600" b="1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A4988</a:t>
            </a:r>
            <a:endParaRPr sz="2400" b="1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p16"/>
          <p:cNvSpPr txBox="1"/>
          <p:nvPr/>
        </p:nvSpPr>
        <p:spPr>
          <a:xfrm>
            <a:off x="5563950" y="6239500"/>
            <a:ext cx="9849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lnSpc>
                <a:spcPct val="90000"/>
              </a:lnSpc>
            </a:pPr>
            <a:r>
              <a:rPr lang="en-US" sz="180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Robot</a:t>
            </a:r>
            <a:endParaRPr lang="en-US" sz="18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Номер слайда 8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2800" b="1" smtClean="0">
                <a:solidFill>
                  <a:schemeClr val="bg1"/>
                </a:solidFill>
              </a:rPr>
              <a:t>26</a:t>
            </a:fld>
            <a:endParaRPr lang="ru-RU" sz="2800" b="1" dirty="0">
              <a:solidFill>
                <a:schemeClr val="bg1"/>
              </a:soli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2418" y="351139"/>
            <a:ext cx="1118107" cy="1118107"/>
          </a:xfrm>
          <a:prstGeom prst="rect">
            <a:avLst/>
          </a:prstGeom>
        </p:spPr>
      </p:pic>
      <p:pic>
        <p:nvPicPr>
          <p:cNvPr id="7" name="Рисунок 6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695810"/>
            <a:ext cx="5762626" cy="3466742"/>
          </a:xfrm>
          <a:prstGeom prst="rect">
            <a:avLst/>
          </a:prstGeom>
        </p:spPr>
      </p:pic>
      <p:pic>
        <p:nvPicPr>
          <p:cNvPr id="8" name="Рисунок 7"/>
          <p:cNvPicPr/>
          <p:nvPr/>
        </p:nvPicPr>
        <p:blipFill rotWithShape="1">
          <a:blip r:embed="rId5"/>
          <a:srcRect l="6734" t="10088" r="4731" b="4035"/>
          <a:stretch/>
        </p:blipFill>
        <p:spPr>
          <a:xfrm rot="5400000">
            <a:off x="1190624" y="2095502"/>
            <a:ext cx="3457575" cy="267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707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6"/>
          <p:cNvSpPr txBox="1"/>
          <p:nvPr/>
        </p:nvSpPr>
        <p:spPr>
          <a:xfrm>
            <a:off x="5563950" y="6239500"/>
            <a:ext cx="9849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lnSpc>
                <a:spcPct val="90000"/>
              </a:lnSpc>
            </a:pPr>
            <a:r>
              <a:rPr lang="en-US" sz="180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Robot</a:t>
            </a:r>
            <a:endParaRPr lang="en-US" sz="18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Номер слайда 8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2800" b="1" smtClean="0">
                <a:solidFill>
                  <a:schemeClr val="bg1"/>
                </a:solidFill>
              </a:rPr>
              <a:t>27</a:t>
            </a:fld>
            <a:endParaRPr lang="ru-RU" sz="2800" b="1" dirty="0">
              <a:solidFill>
                <a:schemeClr val="bg1"/>
              </a:soli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2418" y="351139"/>
            <a:ext cx="1118107" cy="1118107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9675" y="563996"/>
            <a:ext cx="5415503" cy="5600648"/>
          </a:xfrm>
          <a:prstGeom prst="rect">
            <a:avLst/>
          </a:prstGeom>
        </p:spPr>
      </p:pic>
      <p:sp>
        <p:nvSpPr>
          <p:cNvPr id="10" name="Google Shape;107;p16"/>
          <p:cNvSpPr txBox="1"/>
          <p:nvPr/>
        </p:nvSpPr>
        <p:spPr>
          <a:xfrm>
            <a:off x="381520" y="563996"/>
            <a:ext cx="3466580" cy="5054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SzPts val="6000"/>
            </a:pPr>
            <a:r>
              <a:rPr lang="en-US" sz="36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Arduino Mega </a:t>
            </a:r>
          </a:p>
        </p:txBody>
      </p:sp>
    </p:spTree>
    <p:extLst>
      <p:ext uri="{BB962C8B-B14F-4D97-AF65-F5344CB8AC3E}">
        <p14:creationId xmlns:p14="http://schemas.microsoft.com/office/powerpoint/2010/main" val="3137455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6"/>
          <p:cNvSpPr txBox="1"/>
          <p:nvPr/>
        </p:nvSpPr>
        <p:spPr>
          <a:xfrm>
            <a:off x="356264" y="561349"/>
            <a:ext cx="8101950" cy="10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SzPts val="6000"/>
            </a:pPr>
            <a:r>
              <a:rPr lang="ru-RU" sz="36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Место размещения платы управления в «Робко 01»</a:t>
            </a:r>
            <a:endParaRPr sz="2400" b="1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p16"/>
          <p:cNvSpPr txBox="1"/>
          <p:nvPr/>
        </p:nvSpPr>
        <p:spPr>
          <a:xfrm>
            <a:off x="5563950" y="6239500"/>
            <a:ext cx="9849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lnSpc>
                <a:spcPct val="90000"/>
              </a:lnSpc>
            </a:pPr>
            <a:r>
              <a:rPr lang="en-US" sz="180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Robot</a:t>
            </a:r>
            <a:endParaRPr lang="en-US" sz="18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Номер слайда 8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2800" b="1" smtClean="0">
                <a:solidFill>
                  <a:schemeClr val="bg1"/>
                </a:solidFill>
              </a:rPr>
              <a:t>28</a:t>
            </a:fld>
            <a:endParaRPr lang="ru-RU" sz="2800" b="1" dirty="0">
              <a:solidFill>
                <a:schemeClr val="bg1"/>
              </a:soli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2418" y="351139"/>
            <a:ext cx="1118107" cy="1118107"/>
          </a:xfrm>
          <a:prstGeom prst="rect">
            <a:avLst/>
          </a:prstGeom>
        </p:spPr>
      </p:pic>
      <p:pic>
        <p:nvPicPr>
          <p:cNvPr id="6" name="Рисунок 5"/>
          <p:cNvPicPr/>
          <p:nvPr/>
        </p:nvPicPr>
        <p:blipFill>
          <a:blip r:embed="rId4"/>
          <a:stretch>
            <a:fillRect/>
          </a:stretch>
        </p:blipFill>
        <p:spPr>
          <a:xfrm>
            <a:off x="3855450" y="1901552"/>
            <a:ext cx="4401900" cy="4036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140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6"/>
          <p:cNvSpPr txBox="1"/>
          <p:nvPr/>
        </p:nvSpPr>
        <p:spPr>
          <a:xfrm>
            <a:off x="328714" y="568638"/>
            <a:ext cx="8101950" cy="10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SzPts val="6000"/>
            </a:pPr>
            <a:r>
              <a:rPr lang="ru-RU" sz="36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Плата управления в </a:t>
            </a:r>
            <a:r>
              <a:rPr lang="en-US" sz="3600" b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KiCad</a:t>
            </a:r>
            <a:endParaRPr sz="2400" b="1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p16"/>
          <p:cNvSpPr txBox="1"/>
          <p:nvPr/>
        </p:nvSpPr>
        <p:spPr>
          <a:xfrm>
            <a:off x="5563950" y="6239500"/>
            <a:ext cx="9849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lnSpc>
                <a:spcPct val="90000"/>
              </a:lnSpc>
            </a:pPr>
            <a:r>
              <a:rPr lang="en-US" sz="180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Robot</a:t>
            </a:r>
            <a:endParaRPr lang="en-US" sz="18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Номер слайда 8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2800" b="1" smtClean="0">
                <a:solidFill>
                  <a:schemeClr val="bg1"/>
                </a:solidFill>
              </a:rPr>
              <a:t>29</a:t>
            </a:fld>
            <a:endParaRPr lang="ru-RU" sz="2800" b="1" dirty="0">
              <a:solidFill>
                <a:schemeClr val="bg1"/>
              </a:soli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2418" y="351139"/>
            <a:ext cx="1118107" cy="1118107"/>
          </a:xfrm>
          <a:prstGeom prst="rect">
            <a:avLst/>
          </a:prstGeom>
        </p:spPr>
      </p:pic>
      <p:pic>
        <p:nvPicPr>
          <p:cNvPr id="6" name="Объект 3"/>
          <p:cNvPicPr/>
          <p:nvPr/>
        </p:nvPicPr>
        <p:blipFill rotWithShape="1">
          <a:blip r:embed="rId4"/>
          <a:srcRect l="4345" t="2208" b="5735"/>
          <a:stretch/>
        </p:blipFill>
        <p:spPr bwMode="auto">
          <a:xfrm>
            <a:off x="1607041" y="1925650"/>
            <a:ext cx="4238625" cy="248793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Рисунок 6"/>
          <p:cNvPicPr/>
          <p:nvPr/>
        </p:nvPicPr>
        <p:blipFill rotWithShape="1">
          <a:blip r:embed="rId5"/>
          <a:srcRect t="5387" b="2020"/>
          <a:stretch/>
        </p:blipFill>
        <p:spPr bwMode="auto">
          <a:xfrm>
            <a:off x="6299287" y="1925650"/>
            <a:ext cx="4262755" cy="250507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523576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6"/>
          <p:cNvSpPr txBox="1"/>
          <p:nvPr/>
        </p:nvSpPr>
        <p:spPr>
          <a:xfrm>
            <a:off x="346739" y="534536"/>
            <a:ext cx="8101950" cy="10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ru-RU" sz="3600" b="1" i="0" u="none" strike="noStrike" cap="none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ПЗК И ОЗК</a:t>
            </a:r>
            <a:endParaRPr sz="3600" b="1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endParaRPr sz="4400" b="1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p16"/>
          <p:cNvSpPr txBox="1"/>
          <p:nvPr/>
        </p:nvSpPr>
        <p:spPr>
          <a:xfrm>
            <a:off x="5563950" y="6239500"/>
            <a:ext cx="9849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lnSpc>
                <a:spcPct val="90000"/>
              </a:lnSpc>
            </a:pPr>
            <a:r>
              <a:rPr lang="en-US" sz="180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Robot</a:t>
            </a:r>
            <a:endParaRPr lang="en-US" sz="18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Номер слайда 8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2800" b="1" smtClean="0">
                <a:solidFill>
                  <a:schemeClr val="bg1"/>
                </a:solidFill>
              </a:rPr>
              <a:t>3</a:t>
            </a:fld>
            <a:endParaRPr lang="ru-RU" sz="2800" b="1" dirty="0">
              <a:solidFill>
                <a:schemeClr val="bg1"/>
              </a:soli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2418" y="351139"/>
            <a:ext cx="1118107" cy="1118107"/>
          </a:xfrm>
          <a:prstGeom prst="rect">
            <a:avLst/>
          </a:prstGeom>
        </p:spPr>
      </p:pic>
      <p:pic>
        <p:nvPicPr>
          <p:cNvPr id="6" name="Рисунок 5"/>
          <p:cNvPicPr/>
          <p:nvPr/>
        </p:nvPicPr>
        <p:blipFill>
          <a:blip r:embed="rId4"/>
          <a:stretch>
            <a:fillRect/>
          </a:stretch>
        </p:blipFill>
        <p:spPr>
          <a:xfrm>
            <a:off x="491533" y="1594955"/>
            <a:ext cx="8058235" cy="2768484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0943" y="4651775"/>
            <a:ext cx="2028825" cy="457200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1533" y="4636714"/>
            <a:ext cx="5219700" cy="85725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54226" y="2175980"/>
            <a:ext cx="1152525" cy="504825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54226" y="1594955"/>
            <a:ext cx="857250" cy="35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844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6"/>
          <p:cNvSpPr txBox="1"/>
          <p:nvPr/>
        </p:nvSpPr>
        <p:spPr>
          <a:xfrm>
            <a:off x="341807" y="545657"/>
            <a:ext cx="8101950" cy="10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ru-RU" sz="3600" b="1" i="0" u="none" strike="noStrike" cap="none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Процесс травления</a:t>
            </a:r>
            <a:endParaRPr sz="3600" b="1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endParaRPr sz="2400" b="1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p16"/>
          <p:cNvSpPr txBox="1"/>
          <p:nvPr/>
        </p:nvSpPr>
        <p:spPr>
          <a:xfrm>
            <a:off x="5563950" y="6239500"/>
            <a:ext cx="9849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lnSpc>
                <a:spcPct val="90000"/>
              </a:lnSpc>
            </a:pPr>
            <a:r>
              <a:rPr lang="en-US" sz="180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Robot</a:t>
            </a:r>
            <a:endParaRPr lang="en-US" sz="18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Номер слайда 8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2800" b="1" smtClean="0">
                <a:solidFill>
                  <a:schemeClr val="bg1"/>
                </a:solidFill>
              </a:rPr>
              <a:t>30</a:t>
            </a:fld>
            <a:endParaRPr lang="ru-RU" sz="2800" b="1" dirty="0">
              <a:solidFill>
                <a:schemeClr val="bg1"/>
              </a:soli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2418" y="351139"/>
            <a:ext cx="1118107" cy="1118107"/>
          </a:xfrm>
          <a:prstGeom prst="rect">
            <a:avLst/>
          </a:prstGeom>
        </p:spPr>
      </p:pic>
      <p:pic>
        <p:nvPicPr>
          <p:cNvPr id="6" name="Рисунок 5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47" t="21154" r="17262" b="19420"/>
          <a:stretch/>
        </p:blipFill>
        <p:spPr bwMode="auto">
          <a:xfrm>
            <a:off x="446583" y="1506448"/>
            <a:ext cx="3496768" cy="220129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Рисунок 6"/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22" t="16154" r="8438" b="6742"/>
          <a:stretch/>
        </p:blipFill>
        <p:spPr bwMode="auto">
          <a:xfrm>
            <a:off x="4180650" y="1506448"/>
            <a:ext cx="3155289" cy="212061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Рисунок 9"/>
          <p:cNvPicPr/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92" t="23576" r="13560" b="16746"/>
          <a:stretch/>
        </p:blipFill>
        <p:spPr bwMode="auto">
          <a:xfrm>
            <a:off x="4161633" y="4016371"/>
            <a:ext cx="3411605" cy="205105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1" name="Рисунок 10"/>
          <p:cNvPicPr/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15" t="18996" r="5595" b="11495"/>
          <a:stretch/>
        </p:blipFill>
        <p:spPr bwMode="auto">
          <a:xfrm>
            <a:off x="7777763" y="4016371"/>
            <a:ext cx="3494502" cy="209670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73238" y="1517193"/>
            <a:ext cx="3353613" cy="2136439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6584" y="4018240"/>
            <a:ext cx="3510524" cy="2049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752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6"/>
          <p:cNvSpPr txBox="1"/>
          <p:nvPr/>
        </p:nvSpPr>
        <p:spPr>
          <a:xfrm>
            <a:off x="337214" y="541107"/>
            <a:ext cx="8101950" cy="10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SzPts val="6000"/>
            </a:pPr>
            <a:r>
              <a:rPr lang="ru-RU" sz="36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Результат травления верхнего слоя платы</a:t>
            </a:r>
            <a:endParaRPr sz="2400" b="1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p16"/>
          <p:cNvSpPr txBox="1"/>
          <p:nvPr/>
        </p:nvSpPr>
        <p:spPr>
          <a:xfrm>
            <a:off x="5563950" y="6239500"/>
            <a:ext cx="9849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lnSpc>
                <a:spcPct val="90000"/>
              </a:lnSpc>
            </a:pPr>
            <a:r>
              <a:rPr lang="en-US" sz="180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Robot</a:t>
            </a:r>
            <a:endParaRPr lang="en-US" sz="18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Номер слайда 8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2800" b="1" smtClean="0">
                <a:solidFill>
                  <a:schemeClr val="bg1"/>
                </a:solidFill>
              </a:rPr>
              <a:t>31</a:t>
            </a:fld>
            <a:endParaRPr lang="ru-RU" sz="2800" b="1" dirty="0">
              <a:solidFill>
                <a:schemeClr val="bg1"/>
              </a:soli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2418" y="351139"/>
            <a:ext cx="1118107" cy="1118107"/>
          </a:xfrm>
          <a:prstGeom prst="rect">
            <a:avLst/>
          </a:prstGeom>
        </p:spPr>
      </p:pic>
      <p:pic>
        <p:nvPicPr>
          <p:cNvPr id="6" name="Рисунок 5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9" t="14194" r="2934" b="6694"/>
          <a:stretch/>
        </p:blipFill>
        <p:spPr bwMode="auto">
          <a:xfrm>
            <a:off x="2294437" y="1462857"/>
            <a:ext cx="7523925" cy="466618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09450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6"/>
          <p:cNvSpPr txBox="1"/>
          <p:nvPr/>
        </p:nvSpPr>
        <p:spPr>
          <a:xfrm>
            <a:off x="346739" y="553307"/>
            <a:ext cx="8101950" cy="10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SzPts val="6000"/>
            </a:pPr>
            <a:r>
              <a:rPr lang="ru-RU" sz="36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Результат травления нижнего слоя платы</a:t>
            </a:r>
            <a:endParaRPr sz="2400" b="1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p16"/>
          <p:cNvSpPr txBox="1"/>
          <p:nvPr/>
        </p:nvSpPr>
        <p:spPr>
          <a:xfrm>
            <a:off x="5563950" y="6239500"/>
            <a:ext cx="9849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lnSpc>
                <a:spcPct val="90000"/>
              </a:lnSpc>
            </a:pPr>
            <a:r>
              <a:rPr lang="en-US" sz="180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Robot</a:t>
            </a:r>
            <a:endParaRPr lang="en-US" sz="18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Номер слайда 8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2800" b="1" smtClean="0">
                <a:solidFill>
                  <a:schemeClr val="bg1"/>
                </a:solidFill>
              </a:rPr>
              <a:t>32</a:t>
            </a:fld>
            <a:endParaRPr lang="ru-RU" sz="2800" b="1" dirty="0">
              <a:solidFill>
                <a:schemeClr val="bg1"/>
              </a:soli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2418" y="351139"/>
            <a:ext cx="1118107" cy="1118107"/>
          </a:xfrm>
          <a:prstGeom prst="rect">
            <a:avLst/>
          </a:prstGeom>
        </p:spPr>
      </p:pic>
      <p:pic>
        <p:nvPicPr>
          <p:cNvPr id="10" name="Рисунок 9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15" t="18996" r="5595" b="11495"/>
          <a:stretch/>
        </p:blipFill>
        <p:spPr bwMode="auto">
          <a:xfrm>
            <a:off x="2190751" y="1476558"/>
            <a:ext cx="7731298" cy="463878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118547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6"/>
          <p:cNvSpPr txBox="1"/>
          <p:nvPr/>
        </p:nvSpPr>
        <p:spPr>
          <a:xfrm>
            <a:off x="365789" y="598825"/>
            <a:ext cx="8101950" cy="10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SzPts val="6000"/>
            </a:pPr>
            <a:r>
              <a:rPr lang="ru-RU" sz="3600" b="1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Пайка элементов</a:t>
            </a:r>
            <a:endParaRPr sz="2400" b="1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p16"/>
          <p:cNvSpPr txBox="1"/>
          <p:nvPr/>
        </p:nvSpPr>
        <p:spPr>
          <a:xfrm>
            <a:off x="5563950" y="6239500"/>
            <a:ext cx="9849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lnSpc>
                <a:spcPct val="90000"/>
              </a:lnSpc>
            </a:pPr>
            <a:r>
              <a:rPr lang="en-US" sz="180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Robot</a:t>
            </a:r>
            <a:endParaRPr lang="en-US" sz="18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Номер слайда 8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2800" b="1" smtClean="0">
                <a:solidFill>
                  <a:schemeClr val="bg1"/>
                </a:solidFill>
              </a:rPr>
              <a:t>33</a:t>
            </a:fld>
            <a:endParaRPr lang="ru-RU" sz="2800" b="1" dirty="0">
              <a:solidFill>
                <a:schemeClr val="bg1"/>
              </a:soli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2418" y="351139"/>
            <a:ext cx="1118107" cy="1118107"/>
          </a:xfrm>
          <a:prstGeom prst="rect">
            <a:avLst/>
          </a:prstGeom>
        </p:spPr>
      </p:pic>
      <p:pic>
        <p:nvPicPr>
          <p:cNvPr id="6" name="Рисунок 5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71" t="29181" r="22038" b="24861"/>
          <a:stretch/>
        </p:blipFill>
        <p:spPr bwMode="auto">
          <a:xfrm>
            <a:off x="1157989" y="1896110"/>
            <a:ext cx="4543346" cy="299466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Рисунок 6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3645" y="1896110"/>
            <a:ext cx="3992880" cy="2994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181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6"/>
          <p:cNvSpPr txBox="1"/>
          <p:nvPr/>
        </p:nvSpPr>
        <p:spPr>
          <a:xfrm>
            <a:off x="356264" y="534473"/>
            <a:ext cx="8101950" cy="10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SzPts val="6000"/>
            </a:pPr>
            <a:r>
              <a:rPr lang="ru-RU" sz="36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Результат пайки элементов: вид нижнего слоя платы</a:t>
            </a:r>
            <a:endParaRPr sz="2400" b="1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p16"/>
          <p:cNvSpPr txBox="1"/>
          <p:nvPr/>
        </p:nvSpPr>
        <p:spPr>
          <a:xfrm>
            <a:off x="5563950" y="6239500"/>
            <a:ext cx="9849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lnSpc>
                <a:spcPct val="90000"/>
              </a:lnSpc>
            </a:pPr>
            <a:r>
              <a:rPr lang="en-US" sz="180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Robot</a:t>
            </a:r>
            <a:endParaRPr lang="en-US" sz="18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Номер слайда 8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2800" b="1" smtClean="0">
                <a:solidFill>
                  <a:schemeClr val="bg1"/>
                </a:solidFill>
              </a:rPr>
              <a:t>34</a:t>
            </a:fld>
            <a:endParaRPr lang="ru-RU" sz="2800" b="1" dirty="0">
              <a:solidFill>
                <a:schemeClr val="bg1"/>
              </a:soli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2418" y="351139"/>
            <a:ext cx="1118107" cy="1118107"/>
          </a:xfrm>
          <a:prstGeom prst="rect">
            <a:avLst/>
          </a:prstGeom>
        </p:spPr>
      </p:pic>
      <p:pic>
        <p:nvPicPr>
          <p:cNvPr id="6" name="Рисунок 5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5" t="12453" r="9599" b="6272"/>
          <a:stretch/>
        </p:blipFill>
        <p:spPr bwMode="auto">
          <a:xfrm>
            <a:off x="3108412" y="1904087"/>
            <a:ext cx="5895975" cy="400439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089134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6"/>
          <p:cNvSpPr txBox="1"/>
          <p:nvPr/>
        </p:nvSpPr>
        <p:spPr>
          <a:xfrm>
            <a:off x="356264" y="547496"/>
            <a:ext cx="8101950" cy="10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SzPts val="6000"/>
            </a:pPr>
            <a:r>
              <a:rPr lang="ru-RU" sz="36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Результат пайки элементов: вид верхнего слоя платы</a:t>
            </a:r>
            <a:endParaRPr sz="2400" b="1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p16"/>
          <p:cNvSpPr txBox="1"/>
          <p:nvPr/>
        </p:nvSpPr>
        <p:spPr>
          <a:xfrm>
            <a:off x="5563950" y="6239500"/>
            <a:ext cx="9849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lnSpc>
                <a:spcPct val="90000"/>
              </a:lnSpc>
            </a:pPr>
            <a:r>
              <a:rPr lang="en-US" sz="180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Robot</a:t>
            </a:r>
            <a:endParaRPr lang="en-US" sz="18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Номер слайда 8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2800" b="1" smtClean="0">
                <a:solidFill>
                  <a:schemeClr val="bg1"/>
                </a:solidFill>
              </a:rPr>
              <a:t>35</a:t>
            </a:fld>
            <a:endParaRPr lang="ru-RU" sz="2800" b="1" dirty="0">
              <a:solidFill>
                <a:schemeClr val="bg1"/>
              </a:soli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2418" y="351139"/>
            <a:ext cx="1118107" cy="1118107"/>
          </a:xfrm>
          <a:prstGeom prst="rect">
            <a:avLst/>
          </a:prstGeom>
        </p:spPr>
      </p:pic>
      <p:pic>
        <p:nvPicPr>
          <p:cNvPr id="7" name="Рисунок 6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23" t="20253" r="7824" b="15133"/>
          <a:stretch/>
        </p:blipFill>
        <p:spPr bwMode="auto">
          <a:xfrm>
            <a:off x="2708362" y="2035491"/>
            <a:ext cx="6696075" cy="388796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748257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6"/>
          <p:cNvSpPr txBox="1"/>
          <p:nvPr/>
        </p:nvSpPr>
        <p:spPr>
          <a:xfrm>
            <a:off x="5563950" y="6239500"/>
            <a:ext cx="9849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lnSpc>
                <a:spcPct val="90000"/>
              </a:lnSpc>
            </a:pPr>
            <a:r>
              <a:rPr lang="en-US" sz="180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Robot</a:t>
            </a:r>
            <a:endParaRPr lang="en-US" sz="18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Номер слайда 8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2800" b="1" smtClean="0">
                <a:solidFill>
                  <a:schemeClr val="bg1"/>
                </a:solidFill>
              </a:rPr>
              <a:t>36</a:t>
            </a:fld>
            <a:endParaRPr lang="ru-RU" sz="2800" b="1" dirty="0">
              <a:solidFill>
                <a:schemeClr val="bg1"/>
              </a:soli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2418" y="351139"/>
            <a:ext cx="1118107" cy="1118107"/>
          </a:xfrm>
          <a:prstGeom prst="rect">
            <a:avLst/>
          </a:prstGeom>
        </p:spPr>
      </p:pic>
      <p:pic>
        <p:nvPicPr>
          <p:cNvPr id="6" name="Рисунок 5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36" t="14719" r="25740" b="26609"/>
          <a:stretch/>
        </p:blipFill>
        <p:spPr bwMode="auto">
          <a:xfrm rot="5400000">
            <a:off x="5370427" y="613294"/>
            <a:ext cx="5089710" cy="499111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0" name="Google Shape;107;p16"/>
          <p:cNvSpPr txBox="1"/>
          <p:nvPr/>
        </p:nvSpPr>
        <p:spPr>
          <a:xfrm>
            <a:off x="381520" y="563996"/>
            <a:ext cx="3487096" cy="5054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SzPts val="6000"/>
            </a:pPr>
            <a:r>
              <a:rPr lang="ru-RU" sz="3600" b="1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Результат </a:t>
            </a:r>
            <a:r>
              <a:rPr lang="ru-RU" sz="36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пайки проводов для датчиков в контакт робота</a:t>
            </a:r>
          </a:p>
        </p:txBody>
      </p:sp>
    </p:spTree>
    <p:extLst>
      <p:ext uri="{BB962C8B-B14F-4D97-AF65-F5344CB8AC3E}">
        <p14:creationId xmlns:p14="http://schemas.microsoft.com/office/powerpoint/2010/main" val="1019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6"/>
          <p:cNvSpPr txBox="1"/>
          <p:nvPr/>
        </p:nvSpPr>
        <p:spPr>
          <a:xfrm>
            <a:off x="365789" y="549947"/>
            <a:ext cx="8101950" cy="10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SzPts val="6000"/>
            </a:pPr>
            <a:r>
              <a:rPr lang="ru-RU" sz="36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Формат пакета </a:t>
            </a:r>
            <a:r>
              <a:rPr lang="ru-RU" sz="3600" b="1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разработанного </a:t>
            </a:r>
            <a:r>
              <a:rPr lang="ru-RU" sz="36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протокола</a:t>
            </a:r>
            <a:endParaRPr sz="2400" b="1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p16"/>
          <p:cNvSpPr txBox="1"/>
          <p:nvPr/>
        </p:nvSpPr>
        <p:spPr>
          <a:xfrm>
            <a:off x="5563950" y="6239500"/>
            <a:ext cx="9849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lnSpc>
                <a:spcPct val="90000"/>
              </a:lnSpc>
            </a:pPr>
            <a:r>
              <a:rPr lang="en-US" sz="180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Robot</a:t>
            </a:r>
            <a:endParaRPr lang="en-US" sz="18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Номер слайда 8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2800" b="1" smtClean="0">
                <a:solidFill>
                  <a:schemeClr val="bg1"/>
                </a:solidFill>
              </a:rPr>
              <a:t>37</a:t>
            </a:fld>
            <a:endParaRPr lang="ru-RU" sz="2800" b="1" dirty="0">
              <a:solidFill>
                <a:schemeClr val="bg1"/>
              </a:soli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2418" y="351139"/>
            <a:ext cx="1118107" cy="1118107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2801" y="2624795"/>
            <a:ext cx="5407198" cy="2910708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8646" y="2084887"/>
            <a:ext cx="6515506" cy="458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000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6"/>
          <p:cNvSpPr txBox="1"/>
          <p:nvPr/>
        </p:nvSpPr>
        <p:spPr>
          <a:xfrm>
            <a:off x="350059" y="563996"/>
            <a:ext cx="8101950" cy="10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SzPts val="6000"/>
            </a:pPr>
            <a:r>
              <a:rPr lang="ru-RU" sz="3600" b="1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Формат ячеек </a:t>
            </a:r>
            <a:r>
              <a:rPr lang="ru-RU" sz="36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пакета</a:t>
            </a:r>
            <a:endParaRPr sz="2400" b="1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p16"/>
          <p:cNvSpPr txBox="1"/>
          <p:nvPr/>
        </p:nvSpPr>
        <p:spPr>
          <a:xfrm>
            <a:off x="5563950" y="6239500"/>
            <a:ext cx="9849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lnSpc>
                <a:spcPct val="90000"/>
              </a:lnSpc>
            </a:pPr>
            <a:r>
              <a:rPr lang="en-US" sz="180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Robot</a:t>
            </a:r>
            <a:endParaRPr lang="en-US" sz="18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Номер слайда 8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2800" b="1" smtClean="0">
                <a:solidFill>
                  <a:schemeClr val="bg1"/>
                </a:solidFill>
              </a:rPr>
              <a:t>38</a:t>
            </a:fld>
            <a:endParaRPr lang="ru-RU" sz="2800" b="1" dirty="0">
              <a:solidFill>
                <a:schemeClr val="bg1"/>
              </a:soli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2418" y="351139"/>
            <a:ext cx="1118107" cy="1118107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68259" y="1517261"/>
            <a:ext cx="1562100" cy="1381125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0059" y="1517261"/>
            <a:ext cx="6949947" cy="266460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1009" y="4544531"/>
            <a:ext cx="2066925" cy="1371600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39009" y="4896956"/>
            <a:ext cx="6991350" cy="1019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60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6"/>
          <p:cNvSpPr txBox="1"/>
          <p:nvPr/>
        </p:nvSpPr>
        <p:spPr>
          <a:xfrm>
            <a:off x="5563950" y="6239500"/>
            <a:ext cx="9849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lnSpc>
                <a:spcPct val="90000"/>
              </a:lnSpc>
            </a:pPr>
            <a:r>
              <a:rPr lang="en-US" sz="180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Robot</a:t>
            </a:r>
            <a:endParaRPr lang="en-US" sz="18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Номер слайда 8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2800" b="1" smtClean="0">
                <a:solidFill>
                  <a:schemeClr val="bg1"/>
                </a:solidFill>
              </a:rPr>
              <a:t>39</a:t>
            </a:fld>
            <a:endParaRPr lang="ru-RU" sz="2800" b="1" dirty="0">
              <a:solidFill>
                <a:schemeClr val="bg1"/>
              </a:soli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2418" y="351139"/>
            <a:ext cx="1118107" cy="1118107"/>
          </a:xfrm>
          <a:prstGeom prst="rect">
            <a:avLst/>
          </a:prstGeom>
        </p:spPr>
      </p:pic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3200400" y="8572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7331" y="563996"/>
            <a:ext cx="7294100" cy="4027054"/>
          </a:xfrm>
          <a:prstGeom prst="rect">
            <a:avLst/>
          </a:prstGeom>
        </p:spPr>
      </p:pic>
      <p:sp>
        <p:nvSpPr>
          <p:cNvPr id="8" name="Google Shape;107;p16"/>
          <p:cNvSpPr txBox="1"/>
          <p:nvPr/>
        </p:nvSpPr>
        <p:spPr>
          <a:xfrm>
            <a:off x="381520" y="563996"/>
            <a:ext cx="3487096" cy="5054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SzPts val="6000"/>
            </a:pPr>
            <a:r>
              <a:rPr lang="ru-RU" sz="36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Диаграмма классов программы</a:t>
            </a:r>
            <a:endParaRPr sz="2400" b="1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22582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6"/>
          <p:cNvSpPr txBox="1"/>
          <p:nvPr/>
        </p:nvSpPr>
        <p:spPr>
          <a:xfrm>
            <a:off x="5563950" y="6239500"/>
            <a:ext cx="9849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lnSpc>
                <a:spcPct val="90000"/>
              </a:lnSpc>
            </a:pPr>
            <a:r>
              <a:rPr lang="en-US" sz="180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Robot</a:t>
            </a:r>
            <a:endParaRPr lang="en-US" sz="18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Номер слайда 8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2800" b="1" smtClean="0">
                <a:solidFill>
                  <a:schemeClr val="bg1"/>
                </a:solidFill>
              </a:rPr>
              <a:t>4</a:t>
            </a:fld>
            <a:endParaRPr lang="ru-RU" sz="2800" b="1" dirty="0">
              <a:solidFill>
                <a:schemeClr val="bg1"/>
              </a:soli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2418" y="351139"/>
            <a:ext cx="1118107" cy="1118107"/>
          </a:xfrm>
          <a:prstGeom prst="rect">
            <a:avLst/>
          </a:prstGeom>
        </p:spPr>
      </p:pic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981325" y="914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5750" y="563996"/>
            <a:ext cx="6296025" cy="5590357"/>
          </a:xfrm>
          <a:prstGeom prst="rect">
            <a:avLst/>
          </a:prstGeom>
        </p:spPr>
      </p:pic>
      <p:sp>
        <p:nvSpPr>
          <p:cNvPr id="12" name="Google Shape;107;p16"/>
          <p:cNvSpPr txBox="1"/>
          <p:nvPr/>
        </p:nvSpPr>
        <p:spPr>
          <a:xfrm>
            <a:off x="381520" y="563996"/>
            <a:ext cx="3466580" cy="5054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SzPts val="6000"/>
            </a:pPr>
            <a:r>
              <a:rPr lang="ru-RU" sz="36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Структурная схема системы управления роботом </a:t>
            </a:r>
            <a:r>
              <a:rPr lang="ru-RU" sz="3600" b="1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манипулятором</a:t>
            </a:r>
            <a:endParaRPr lang="ru-RU" sz="24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69526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6"/>
          <p:cNvSpPr txBox="1"/>
          <p:nvPr/>
        </p:nvSpPr>
        <p:spPr>
          <a:xfrm>
            <a:off x="5563950" y="6239500"/>
            <a:ext cx="9849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lnSpc>
                <a:spcPct val="90000"/>
              </a:lnSpc>
            </a:pPr>
            <a:r>
              <a:rPr lang="en-US" sz="180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Robot</a:t>
            </a:r>
            <a:endParaRPr lang="en-US" sz="18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Номер слайда 8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2800" b="1" smtClean="0">
                <a:solidFill>
                  <a:schemeClr val="bg1"/>
                </a:solidFill>
              </a:rPr>
              <a:t>40</a:t>
            </a:fld>
            <a:endParaRPr lang="ru-RU" sz="2800" b="1" dirty="0">
              <a:solidFill>
                <a:schemeClr val="bg1"/>
              </a:soli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2418" y="351139"/>
            <a:ext cx="1118107" cy="1118107"/>
          </a:xfrm>
          <a:prstGeom prst="rect">
            <a:avLst/>
          </a:prstGeom>
        </p:spPr>
      </p:pic>
      <p:pic>
        <p:nvPicPr>
          <p:cNvPr id="6" name="Рисунок 5"/>
          <p:cNvPicPr/>
          <p:nvPr/>
        </p:nvPicPr>
        <p:blipFill rotWithShape="1">
          <a:blip r:embed="rId4"/>
          <a:srcRect l="3607" t="3338" r="1658" b="2769"/>
          <a:stretch/>
        </p:blipFill>
        <p:spPr bwMode="auto">
          <a:xfrm>
            <a:off x="3420208" y="763579"/>
            <a:ext cx="7156938" cy="315472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0" name="Google Shape;107;p16"/>
          <p:cNvSpPr txBox="1"/>
          <p:nvPr/>
        </p:nvSpPr>
        <p:spPr>
          <a:xfrm>
            <a:off x="381520" y="563996"/>
            <a:ext cx="3487096" cy="5054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SzPts val="6000"/>
            </a:pPr>
            <a:r>
              <a:rPr lang="ru-RU" sz="36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Диаграмма ключевых классов программы </a:t>
            </a:r>
          </a:p>
        </p:txBody>
      </p:sp>
    </p:spTree>
    <p:extLst>
      <p:ext uri="{BB962C8B-B14F-4D97-AF65-F5344CB8AC3E}">
        <p14:creationId xmlns:p14="http://schemas.microsoft.com/office/powerpoint/2010/main" val="2151050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6"/>
          <p:cNvSpPr txBox="1"/>
          <p:nvPr/>
        </p:nvSpPr>
        <p:spPr>
          <a:xfrm>
            <a:off x="356264" y="579871"/>
            <a:ext cx="9964440" cy="10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SzPts val="6000"/>
            </a:pPr>
            <a:r>
              <a:rPr lang="ru-RU" sz="36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Операционное пространство «Робко 01» в </a:t>
            </a:r>
            <a:r>
              <a:rPr lang="ru-RU" sz="3600" b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Matlab</a:t>
            </a:r>
            <a:endParaRPr sz="2400" b="1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p16"/>
          <p:cNvSpPr txBox="1"/>
          <p:nvPr/>
        </p:nvSpPr>
        <p:spPr>
          <a:xfrm>
            <a:off x="5563950" y="6239500"/>
            <a:ext cx="9849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lnSpc>
                <a:spcPct val="90000"/>
              </a:lnSpc>
            </a:pPr>
            <a:r>
              <a:rPr lang="en-US" sz="180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Robot</a:t>
            </a:r>
            <a:endParaRPr lang="en-US" sz="18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Номер слайда 8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2800" b="1" smtClean="0">
                <a:solidFill>
                  <a:schemeClr val="bg1"/>
                </a:solidFill>
              </a:rPr>
              <a:t>41</a:t>
            </a:fld>
            <a:endParaRPr lang="ru-RU" sz="2800" b="1" dirty="0">
              <a:solidFill>
                <a:schemeClr val="bg1"/>
              </a:soli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2418" y="351139"/>
            <a:ext cx="1118107" cy="1118107"/>
          </a:xfrm>
          <a:prstGeom prst="rect">
            <a:avLst/>
          </a:prstGeom>
        </p:spPr>
      </p:pic>
      <p:pic>
        <p:nvPicPr>
          <p:cNvPr id="6" name="Рисунок 5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22" b="1991"/>
          <a:stretch/>
        </p:blipFill>
        <p:spPr bwMode="auto">
          <a:xfrm>
            <a:off x="955661" y="2097328"/>
            <a:ext cx="4909820" cy="350774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Рисунок 6"/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75" b="2731"/>
          <a:stretch/>
        </p:blipFill>
        <p:spPr bwMode="auto">
          <a:xfrm>
            <a:off x="6427020" y="2103678"/>
            <a:ext cx="4926780" cy="350139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105311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6"/>
          <p:cNvSpPr txBox="1"/>
          <p:nvPr/>
        </p:nvSpPr>
        <p:spPr>
          <a:xfrm>
            <a:off x="5563950" y="6239500"/>
            <a:ext cx="9849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lnSpc>
                <a:spcPct val="90000"/>
              </a:lnSpc>
            </a:pPr>
            <a:r>
              <a:rPr lang="en-US" sz="180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Robot</a:t>
            </a:r>
            <a:endParaRPr lang="en-US" sz="18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Номер слайда 8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2800" b="1" smtClean="0">
                <a:solidFill>
                  <a:schemeClr val="bg1"/>
                </a:solidFill>
              </a:rPr>
              <a:t>42</a:t>
            </a:fld>
            <a:endParaRPr lang="ru-RU" sz="2800" b="1" dirty="0">
              <a:solidFill>
                <a:schemeClr val="bg1"/>
              </a:soli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2418" y="351139"/>
            <a:ext cx="1118107" cy="1118107"/>
          </a:xfrm>
          <a:prstGeom prst="rect">
            <a:avLst/>
          </a:prstGeom>
        </p:spPr>
      </p:pic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3752850" y="189547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0" name="Google Shape;107;p16"/>
          <p:cNvSpPr txBox="1"/>
          <p:nvPr/>
        </p:nvSpPr>
        <p:spPr>
          <a:xfrm>
            <a:off x="381520" y="563997"/>
            <a:ext cx="9848330" cy="1245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SzPts val="6000"/>
            </a:pPr>
            <a:r>
              <a:rPr lang="ru-RU" sz="3600" b="1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Решение ОЗК</a:t>
            </a:r>
          </a:p>
          <a:p>
            <a:pPr lvl="0">
              <a:buSzPts val="6000"/>
            </a:pPr>
            <a:r>
              <a:rPr lang="ru-RU" sz="36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м</a:t>
            </a:r>
            <a:r>
              <a:rPr lang="ru-RU" sz="3600" b="1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етодом обратных преобразований</a:t>
            </a:r>
            <a:endParaRPr lang="ru-RU" sz="24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7775" y="2076450"/>
            <a:ext cx="2038350" cy="148590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7412" y="3945359"/>
            <a:ext cx="2008713" cy="407565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6"/>
          <a:srcRect l="3018"/>
          <a:stretch/>
        </p:blipFill>
        <p:spPr>
          <a:xfrm>
            <a:off x="5119275" y="4612841"/>
            <a:ext cx="1976850" cy="56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530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6"/>
          <p:cNvSpPr txBox="1"/>
          <p:nvPr/>
        </p:nvSpPr>
        <p:spPr>
          <a:xfrm>
            <a:off x="5563950" y="6239500"/>
            <a:ext cx="9849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lnSpc>
                <a:spcPct val="90000"/>
              </a:lnSpc>
            </a:pPr>
            <a:r>
              <a:rPr lang="en-US" sz="180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Robot</a:t>
            </a:r>
            <a:endParaRPr lang="en-US" sz="18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Номер слайда 8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2800" b="1" smtClean="0">
                <a:solidFill>
                  <a:schemeClr val="bg1"/>
                </a:solidFill>
              </a:rPr>
              <a:t>43</a:t>
            </a:fld>
            <a:endParaRPr lang="ru-RU" sz="2800" b="1" dirty="0">
              <a:solidFill>
                <a:schemeClr val="bg1"/>
              </a:soli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2418" y="351139"/>
            <a:ext cx="1118107" cy="1118107"/>
          </a:xfrm>
          <a:prstGeom prst="rect">
            <a:avLst/>
          </a:prstGeom>
        </p:spPr>
      </p:pic>
      <p:sp>
        <p:nvSpPr>
          <p:cNvPr id="7" name="Google Shape;107;p16"/>
          <p:cNvSpPr txBox="1"/>
          <p:nvPr/>
        </p:nvSpPr>
        <p:spPr>
          <a:xfrm>
            <a:off x="343420" y="561397"/>
            <a:ext cx="3487096" cy="5054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SzPts val="6000"/>
            </a:pPr>
            <a:r>
              <a:rPr lang="ru-RU" sz="36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Пример </a:t>
            </a:r>
            <a:r>
              <a:rPr lang="ru-RU" sz="3600" b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логгирования</a:t>
            </a:r>
            <a:r>
              <a:rPr lang="ru-RU" sz="36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сессии программы при выполнении </a:t>
            </a:r>
            <a:endParaRPr lang="en-US" sz="3600" b="1" dirty="0" smtClean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>
              <a:buSzPts val="6000"/>
            </a:pPr>
            <a:r>
              <a:rPr lang="ru-RU" sz="3600" b="1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команды </a:t>
            </a:r>
          </a:p>
          <a:p>
            <a:pPr lvl="0">
              <a:buSzPts val="6000"/>
            </a:pPr>
            <a:r>
              <a:rPr lang="ru-RU" sz="3600" b="1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G02 </a:t>
            </a:r>
            <a:r>
              <a:rPr lang="ru-RU" sz="36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X4 R4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9124" y="561397"/>
            <a:ext cx="6012281" cy="5424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54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6"/>
          <p:cNvSpPr txBox="1"/>
          <p:nvPr/>
        </p:nvSpPr>
        <p:spPr>
          <a:xfrm>
            <a:off x="5563950" y="6239500"/>
            <a:ext cx="9849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lnSpc>
                <a:spcPct val="90000"/>
              </a:lnSpc>
            </a:pPr>
            <a:r>
              <a:rPr lang="en-US" sz="180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Robot</a:t>
            </a:r>
            <a:endParaRPr lang="en-US" sz="18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Номер слайда 8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2800" b="1" smtClean="0">
                <a:solidFill>
                  <a:schemeClr val="bg1"/>
                </a:solidFill>
              </a:rPr>
              <a:t>44</a:t>
            </a:fld>
            <a:endParaRPr lang="ru-RU" sz="2800" b="1" dirty="0">
              <a:solidFill>
                <a:schemeClr val="bg1"/>
              </a:soli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2418" y="351139"/>
            <a:ext cx="1118107" cy="1118107"/>
          </a:xfrm>
          <a:prstGeom prst="rect">
            <a:avLst/>
          </a:prstGeom>
        </p:spPr>
      </p:pic>
      <p:sp>
        <p:nvSpPr>
          <p:cNvPr id="10" name="Google Shape;107;p16"/>
          <p:cNvSpPr txBox="1"/>
          <p:nvPr/>
        </p:nvSpPr>
        <p:spPr>
          <a:xfrm>
            <a:off x="381520" y="563996"/>
            <a:ext cx="3466580" cy="5054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SzPts val="6000"/>
            </a:pPr>
            <a:r>
              <a:rPr lang="ru-RU" sz="3600" b="1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Модель </a:t>
            </a:r>
            <a:r>
              <a:rPr lang="ru-RU" sz="36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процесса разработки системы управления </a:t>
            </a:r>
          </a:p>
          <a:p>
            <a:pPr lvl="0">
              <a:buSzPts val="6000"/>
            </a:pPr>
            <a:endParaRPr lang="ru-RU" sz="3600" b="1" dirty="0" smtClean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>
              <a:buSzPts val="6000"/>
            </a:pPr>
            <a:endParaRPr lang="ru-RU" sz="36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>
              <a:buSzPts val="6000"/>
            </a:pPr>
            <a:r>
              <a:rPr lang="en-US" sz="3600" b="1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IDEF0 </a:t>
            </a:r>
            <a:endParaRPr lang="ru-RU" sz="3600" b="1" dirty="0" smtClean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>
              <a:buSzPts val="6000"/>
            </a:pPr>
            <a:r>
              <a:rPr lang="ru-RU" sz="3600" b="1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уровень 0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6650" y="563996"/>
            <a:ext cx="6762750" cy="470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493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6"/>
          <p:cNvSpPr txBox="1"/>
          <p:nvPr/>
        </p:nvSpPr>
        <p:spPr>
          <a:xfrm>
            <a:off x="5563950" y="6239500"/>
            <a:ext cx="9849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lnSpc>
                <a:spcPct val="90000"/>
              </a:lnSpc>
            </a:pPr>
            <a:r>
              <a:rPr lang="en-US" sz="180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Robot</a:t>
            </a:r>
            <a:endParaRPr lang="en-US" sz="18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Номер слайда 8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2800" b="1" smtClean="0">
                <a:solidFill>
                  <a:schemeClr val="bg1"/>
                </a:solidFill>
              </a:rPr>
              <a:t>45</a:t>
            </a:fld>
            <a:endParaRPr lang="ru-RU" sz="2800" b="1" dirty="0">
              <a:solidFill>
                <a:schemeClr val="bg1"/>
              </a:soli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2418" y="351139"/>
            <a:ext cx="1118107" cy="1118107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6175" y="563996"/>
            <a:ext cx="6715125" cy="4733925"/>
          </a:xfrm>
          <a:prstGeom prst="rect">
            <a:avLst/>
          </a:prstGeom>
        </p:spPr>
      </p:pic>
      <p:sp>
        <p:nvSpPr>
          <p:cNvPr id="10" name="Google Shape;107;p16"/>
          <p:cNvSpPr txBox="1"/>
          <p:nvPr/>
        </p:nvSpPr>
        <p:spPr>
          <a:xfrm>
            <a:off x="381520" y="563996"/>
            <a:ext cx="3466580" cy="5054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SzPts val="6000"/>
            </a:pPr>
            <a:r>
              <a:rPr lang="ru-RU" sz="3600" b="1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Модель </a:t>
            </a:r>
            <a:r>
              <a:rPr lang="ru-RU" sz="36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процесса разработки системы управления </a:t>
            </a:r>
          </a:p>
          <a:p>
            <a:pPr lvl="0">
              <a:buSzPts val="6000"/>
            </a:pPr>
            <a:endParaRPr lang="ru-RU" sz="36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>
              <a:buSzPts val="6000"/>
            </a:pPr>
            <a:endParaRPr lang="ru-RU" sz="3600" b="1" dirty="0" smtClean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>
              <a:buSzPts val="6000"/>
            </a:pPr>
            <a:r>
              <a:rPr lang="en-US" sz="3600" b="1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IDEF0 </a:t>
            </a:r>
            <a:endParaRPr lang="ru-RU" sz="3600" b="1" dirty="0" smtClean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>
              <a:buSzPts val="6000"/>
            </a:pPr>
            <a:r>
              <a:rPr lang="ru-RU" sz="3600" b="1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уровень </a:t>
            </a:r>
            <a:r>
              <a:rPr lang="ru-RU" sz="36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 </a:t>
            </a:r>
          </a:p>
        </p:txBody>
      </p:sp>
    </p:spTree>
    <p:extLst>
      <p:ext uri="{BB962C8B-B14F-4D97-AF65-F5344CB8AC3E}">
        <p14:creationId xmlns:p14="http://schemas.microsoft.com/office/powerpoint/2010/main" val="3557624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6"/>
          <p:cNvSpPr txBox="1"/>
          <p:nvPr/>
        </p:nvSpPr>
        <p:spPr>
          <a:xfrm>
            <a:off x="356264" y="550691"/>
            <a:ext cx="9869904" cy="10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SzPts val="6000"/>
            </a:pPr>
            <a:r>
              <a:rPr lang="ru-RU" sz="36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Операционное пространство «Робко 01» в </a:t>
            </a:r>
            <a:r>
              <a:rPr lang="ru-RU" sz="3600" b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Wolfram</a:t>
            </a:r>
            <a:r>
              <a:rPr lang="ru-RU" sz="36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без </a:t>
            </a:r>
            <a:r>
              <a:rPr lang="ru-RU" sz="3600" b="1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ограничения </a:t>
            </a:r>
            <a:r>
              <a:rPr lang="ru-RU" sz="36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на пересечение звеньев,</a:t>
            </a:r>
            <a:endParaRPr sz="2400" b="1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p16"/>
          <p:cNvSpPr txBox="1"/>
          <p:nvPr/>
        </p:nvSpPr>
        <p:spPr>
          <a:xfrm>
            <a:off x="5563950" y="6239500"/>
            <a:ext cx="9849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lnSpc>
                <a:spcPct val="90000"/>
              </a:lnSpc>
            </a:pPr>
            <a:r>
              <a:rPr lang="en-US" sz="180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Robot</a:t>
            </a:r>
            <a:endParaRPr lang="en-US" sz="18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Номер слайда 8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2800" b="1" smtClean="0">
                <a:solidFill>
                  <a:schemeClr val="bg1"/>
                </a:solidFill>
              </a:rPr>
              <a:t>46</a:t>
            </a:fld>
            <a:endParaRPr lang="ru-RU" sz="2800" b="1" dirty="0">
              <a:solidFill>
                <a:schemeClr val="bg1"/>
              </a:soli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2418" y="351139"/>
            <a:ext cx="1118107" cy="1118107"/>
          </a:xfrm>
          <a:prstGeom prst="rect">
            <a:avLst/>
          </a:prstGeom>
        </p:spPr>
      </p:pic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3752850" y="189547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16" name="Рисунок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9650" y="2398822"/>
            <a:ext cx="4876800" cy="2841812"/>
          </a:xfrm>
          <a:prstGeom prst="rect">
            <a:avLst/>
          </a:prstGeom>
        </p:spPr>
      </p:pic>
      <p:pic>
        <p:nvPicPr>
          <p:cNvPr id="17" name="Рисунок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4975" y="2933903"/>
            <a:ext cx="1857375" cy="177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413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6"/>
          <p:cNvSpPr txBox="1"/>
          <p:nvPr/>
        </p:nvSpPr>
        <p:spPr>
          <a:xfrm>
            <a:off x="356264" y="563739"/>
            <a:ext cx="9869904" cy="10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SzPts val="6000"/>
            </a:pPr>
            <a:r>
              <a:rPr lang="ru-RU" sz="36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Ограничение на пересечение звеньев d3 и d4 </a:t>
            </a: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endParaRPr sz="2400" b="1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p16"/>
          <p:cNvSpPr txBox="1"/>
          <p:nvPr/>
        </p:nvSpPr>
        <p:spPr>
          <a:xfrm>
            <a:off x="5563950" y="6239500"/>
            <a:ext cx="9849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lnSpc>
                <a:spcPct val="90000"/>
              </a:lnSpc>
            </a:pPr>
            <a:r>
              <a:rPr lang="en-US" sz="180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Robot</a:t>
            </a:r>
            <a:endParaRPr lang="en-US" sz="18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Номер слайда 8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2800" b="1" smtClean="0">
                <a:solidFill>
                  <a:schemeClr val="bg1"/>
                </a:solidFill>
              </a:rPr>
              <a:t>47</a:t>
            </a:fld>
            <a:endParaRPr lang="ru-RU" sz="2800" b="1" dirty="0">
              <a:solidFill>
                <a:schemeClr val="bg1"/>
              </a:soli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2418" y="351139"/>
            <a:ext cx="1118107" cy="1118107"/>
          </a:xfrm>
          <a:prstGeom prst="rect">
            <a:avLst/>
          </a:prstGeom>
        </p:spPr>
      </p:pic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3752850" y="189547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9025" y="4452937"/>
            <a:ext cx="2038350" cy="2085975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3895" y="1929178"/>
            <a:ext cx="2476500" cy="3333750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68563" y="1815453"/>
            <a:ext cx="1844221" cy="3280997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43625" y="1829923"/>
            <a:ext cx="5295900" cy="1019175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43625" y="2988795"/>
            <a:ext cx="5048250" cy="130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020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6"/>
          <p:cNvSpPr txBox="1"/>
          <p:nvPr/>
        </p:nvSpPr>
        <p:spPr>
          <a:xfrm>
            <a:off x="5563950" y="6239500"/>
            <a:ext cx="9849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lnSpc>
                <a:spcPct val="90000"/>
              </a:lnSpc>
            </a:pPr>
            <a:r>
              <a:rPr lang="en-US" sz="180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Robot</a:t>
            </a:r>
            <a:endParaRPr lang="en-US" sz="18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Номер слайда 8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2800" b="1" smtClean="0">
                <a:solidFill>
                  <a:schemeClr val="bg1"/>
                </a:solidFill>
              </a:rPr>
              <a:t>48</a:t>
            </a:fld>
            <a:endParaRPr lang="ru-RU" sz="2800" b="1" dirty="0">
              <a:solidFill>
                <a:schemeClr val="bg1"/>
              </a:soli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2418" y="351139"/>
            <a:ext cx="1118107" cy="1118107"/>
          </a:xfrm>
          <a:prstGeom prst="rect">
            <a:avLst/>
          </a:prstGeom>
        </p:spPr>
      </p:pic>
      <p:sp>
        <p:nvSpPr>
          <p:cNvPr id="10" name="Google Shape;107;p16"/>
          <p:cNvSpPr txBox="1"/>
          <p:nvPr/>
        </p:nvSpPr>
        <p:spPr>
          <a:xfrm>
            <a:off x="343420" y="551872"/>
            <a:ext cx="3487096" cy="5054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SzPts val="6000"/>
            </a:pPr>
            <a:r>
              <a:rPr lang="ru-RU" sz="3600" b="1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Линейная интерполяция</a:t>
            </a:r>
            <a:endParaRPr lang="ru-RU" sz="36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5807" y="2246067"/>
            <a:ext cx="1371600" cy="1152525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8964" y="2984093"/>
            <a:ext cx="657225" cy="533400"/>
          </a:xfrm>
          <a:prstGeom prst="rect">
            <a:avLst/>
          </a:prstGeom>
        </p:spPr>
      </p:pic>
      <p:sp>
        <p:nvSpPr>
          <p:cNvPr id="11" name="Google Shape;107;p16"/>
          <p:cNvSpPr txBox="1"/>
          <p:nvPr/>
        </p:nvSpPr>
        <p:spPr>
          <a:xfrm>
            <a:off x="1605116" y="3517493"/>
            <a:ext cx="3487096" cy="5054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SzPts val="6000"/>
            </a:pPr>
            <a:r>
              <a:rPr lang="ru-RU" sz="20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где h – расстояние от точки начала до искомой точки (при траектории от- резка/дуги), L – длина отрезка/дуги. </a:t>
            </a:r>
          </a:p>
        </p:txBody>
      </p:sp>
    </p:spTree>
    <p:extLst>
      <p:ext uri="{BB962C8B-B14F-4D97-AF65-F5344CB8AC3E}">
        <p14:creationId xmlns:p14="http://schemas.microsoft.com/office/powerpoint/2010/main" val="1183122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6"/>
          <p:cNvSpPr txBox="1"/>
          <p:nvPr/>
        </p:nvSpPr>
        <p:spPr>
          <a:xfrm>
            <a:off x="5563950" y="6239500"/>
            <a:ext cx="9849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lnSpc>
                <a:spcPct val="90000"/>
              </a:lnSpc>
            </a:pPr>
            <a:r>
              <a:rPr lang="en-US" sz="180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Robot</a:t>
            </a:r>
            <a:endParaRPr lang="en-US" sz="18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Номер слайда 8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2800" b="1" smtClean="0">
                <a:solidFill>
                  <a:schemeClr val="bg1"/>
                </a:solidFill>
              </a:rPr>
              <a:t>49</a:t>
            </a:fld>
            <a:endParaRPr lang="ru-RU" sz="2800" b="1" dirty="0">
              <a:solidFill>
                <a:schemeClr val="bg1"/>
              </a:soli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2418" y="351139"/>
            <a:ext cx="1118107" cy="1118107"/>
          </a:xfrm>
          <a:prstGeom prst="rect">
            <a:avLst/>
          </a:prstGeom>
        </p:spPr>
      </p:pic>
      <p:sp>
        <p:nvSpPr>
          <p:cNvPr id="10" name="Google Shape;107;p16"/>
          <p:cNvSpPr txBox="1"/>
          <p:nvPr/>
        </p:nvSpPr>
        <p:spPr>
          <a:xfrm>
            <a:off x="343420" y="561397"/>
            <a:ext cx="3487096" cy="5054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SzPts val="6000"/>
            </a:pPr>
            <a:r>
              <a:rPr lang="ru-RU" sz="3600" b="1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Круговая интерполяция</a:t>
            </a:r>
            <a:endParaRPr lang="ru-RU" sz="36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3587" y="2050316"/>
            <a:ext cx="3248025" cy="2305050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837" y="2050316"/>
            <a:ext cx="4352925" cy="240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412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6"/>
          <p:cNvSpPr txBox="1"/>
          <p:nvPr/>
        </p:nvSpPr>
        <p:spPr>
          <a:xfrm>
            <a:off x="5563950" y="6239500"/>
            <a:ext cx="9849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lnSpc>
                <a:spcPct val="90000"/>
              </a:lnSpc>
            </a:pPr>
            <a:r>
              <a:rPr lang="en-US" sz="180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Robot</a:t>
            </a:r>
            <a:endParaRPr lang="en-US" sz="18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Номер слайда 8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2800" b="1" smtClean="0">
                <a:solidFill>
                  <a:schemeClr val="bg1"/>
                </a:solidFill>
              </a:rPr>
              <a:t>5</a:t>
            </a:fld>
            <a:endParaRPr lang="ru-RU" sz="2800" b="1" dirty="0">
              <a:solidFill>
                <a:schemeClr val="bg1"/>
              </a:soli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2418" y="351139"/>
            <a:ext cx="1118107" cy="1118107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7093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516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6"/>
          <p:cNvSpPr txBox="1"/>
          <p:nvPr/>
        </p:nvSpPr>
        <p:spPr>
          <a:xfrm>
            <a:off x="5563950" y="6239500"/>
            <a:ext cx="9849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lnSpc>
                <a:spcPct val="90000"/>
              </a:lnSpc>
            </a:pPr>
            <a:r>
              <a:rPr lang="en-US" sz="180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Robot</a:t>
            </a:r>
            <a:endParaRPr lang="en-US" sz="18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Номер слайда 8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2800" b="1" smtClean="0">
                <a:solidFill>
                  <a:schemeClr val="bg1"/>
                </a:solidFill>
              </a:rPr>
              <a:t>50</a:t>
            </a:fld>
            <a:endParaRPr lang="ru-RU" sz="2800" b="1" dirty="0">
              <a:solidFill>
                <a:schemeClr val="bg1"/>
              </a:soli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2418" y="351139"/>
            <a:ext cx="1118107" cy="1118107"/>
          </a:xfrm>
          <a:prstGeom prst="rect">
            <a:avLst/>
          </a:prstGeom>
        </p:spPr>
      </p:pic>
      <p:sp>
        <p:nvSpPr>
          <p:cNvPr id="7" name="Google Shape;107;p16"/>
          <p:cNvSpPr txBox="1"/>
          <p:nvPr/>
        </p:nvSpPr>
        <p:spPr>
          <a:xfrm>
            <a:off x="362470" y="542348"/>
            <a:ext cx="10076930" cy="11828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SzPts val="6000"/>
            </a:pPr>
            <a:r>
              <a:rPr lang="ru-RU" sz="3600" b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Логи</a:t>
            </a:r>
            <a:r>
              <a:rPr lang="ru-RU" sz="36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выполнения УП без ошибки – слева, с ошибкой – справа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6915" y="2137995"/>
            <a:ext cx="10098970" cy="3805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260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6"/>
          <p:cNvSpPr txBox="1"/>
          <p:nvPr/>
        </p:nvSpPr>
        <p:spPr>
          <a:xfrm>
            <a:off x="356264" y="591303"/>
            <a:ext cx="8101950" cy="10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ru-RU" sz="3600" b="1" i="0" u="none" strike="noStrike" cap="none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Результат изготовления платы управления</a:t>
            </a:r>
            <a:endParaRPr sz="3600" b="1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endParaRPr sz="2400" b="1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p16"/>
          <p:cNvSpPr txBox="1"/>
          <p:nvPr/>
        </p:nvSpPr>
        <p:spPr>
          <a:xfrm>
            <a:off x="5563950" y="6239500"/>
            <a:ext cx="9849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lnSpc>
                <a:spcPct val="90000"/>
              </a:lnSpc>
            </a:pPr>
            <a:r>
              <a:rPr lang="en-US" sz="180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Robot</a:t>
            </a:r>
            <a:endParaRPr lang="en-US" sz="18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Номер слайда 8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2800" b="1" smtClean="0">
                <a:solidFill>
                  <a:schemeClr val="bg1"/>
                </a:solidFill>
              </a:rPr>
              <a:t>6</a:t>
            </a:fld>
            <a:endParaRPr lang="ru-RU" sz="2800" b="1" dirty="0">
              <a:solidFill>
                <a:schemeClr val="bg1"/>
              </a:soli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2418" y="351139"/>
            <a:ext cx="1118107" cy="1118107"/>
          </a:xfrm>
          <a:prstGeom prst="rect">
            <a:avLst/>
          </a:prstGeom>
        </p:spPr>
      </p:pic>
      <p:pic>
        <p:nvPicPr>
          <p:cNvPr id="7" name="Объект 3"/>
          <p:cNvPicPr/>
          <p:nvPr/>
        </p:nvPicPr>
        <p:blipFill rotWithShape="1">
          <a:blip r:embed="rId4"/>
          <a:srcRect l="4345" t="2208" b="5735"/>
          <a:stretch/>
        </p:blipFill>
        <p:spPr bwMode="auto">
          <a:xfrm>
            <a:off x="1420589" y="1783745"/>
            <a:ext cx="3858425" cy="212905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Рисунок 7"/>
          <p:cNvPicPr/>
          <p:nvPr/>
        </p:nvPicPr>
        <p:blipFill rotWithShape="1">
          <a:blip r:embed="rId5"/>
          <a:srcRect t="5387" b="2020"/>
          <a:stretch/>
        </p:blipFill>
        <p:spPr bwMode="auto">
          <a:xfrm>
            <a:off x="1420589" y="4095775"/>
            <a:ext cx="3880391" cy="214372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1" name="Рисунок 10"/>
          <p:cNvPicPr/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5" t="12453" r="9599" b="6272"/>
          <a:stretch/>
        </p:blipFill>
        <p:spPr bwMode="auto">
          <a:xfrm>
            <a:off x="6293755" y="1664147"/>
            <a:ext cx="3314700" cy="225126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2" name="Рисунок 11"/>
          <p:cNvPicPr/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23" t="20253" r="7824" b="15133"/>
          <a:stretch/>
        </p:blipFill>
        <p:spPr bwMode="auto">
          <a:xfrm>
            <a:off x="6293755" y="4095775"/>
            <a:ext cx="3810000" cy="221221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288666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6"/>
          <p:cNvSpPr txBox="1"/>
          <p:nvPr/>
        </p:nvSpPr>
        <p:spPr>
          <a:xfrm>
            <a:off x="5563950" y="6239500"/>
            <a:ext cx="9849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lnSpc>
                <a:spcPct val="90000"/>
              </a:lnSpc>
            </a:pPr>
            <a:r>
              <a:rPr lang="en-US" sz="180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Robot</a:t>
            </a:r>
            <a:endParaRPr lang="en-US" sz="18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Номер слайда 8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2800" b="1" smtClean="0">
                <a:solidFill>
                  <a:schemeClr val="bg1"/>
                </a:solidFill>
              </a:rPr>
              <a:t>7</a:t>
            </a:fld>
            <a:endParaRPr lang="ru-RU" sz="2800" b="1" dirty="0">
              <a:solidFill>
                <a:schemeClr val="bg1"/>
              </a:soli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2418" y="351139"/>
            <a:ext cx="1118107" cy="1118107"/>
          </a:xfrm>
          <a:prstGeom prst="rect">
            <a:avLst/>
          </a:prstGeom>
        </p:spPr>
      </p:pic>
      <p:pic>
        <p:nvPicPr>
          <p:cNvPr id="7" name="Рисунок 6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5" t="15949" r="16557"/>
          <a:stretch/>
        </p:blipFill>
        <p:spPr bwMode="auto">
          <a:xfrm>
            <a:off x="4114800" y="563996"/>
            <a:ext cx="6370520" cy="499822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0" name="Google Shape;107;p16"/>
          <p:cNvSpPr txBox="1"/>
          <p:nvPr/>
        </p:nvSpPr>
        <p:spPr>
          <a:xfrm>
            <a:off x="381520" y="563996"/>
            <a:ext cx="3487096" cy="5054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SzPts val="6000"/>
            </a:pPr>
            <a:r>
              <a:rPr lang="ru-RU" sz="36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Монтированная плата в «Робко 01», вид снизу</a:t>
            </a:r>
          </a:p>
        </p:txBody>
      </p:sp>
    </p:spTree>
    <p:extLst>
      <p:ext uri="{BB962C8B-B14F-4D97-AF65-F5344CB8AC3E}">
        <p14:creationId xmlns:p14="http://schemas.microsoft.com/office/powerpoint/2010/main" val="2382485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6"/>
          <p:cNvSpPr txBox="1"/>
          <p:nvPr/>
        </p:nvSpPr>
        <p:spPr>
          <a:xfrm>
            <a:off x="356250" y="573521"/>
            <a:ext cx="8101950" cy="10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SzPts val="6000"/>
            </a:pPr>
            <a:r>
              <a:rPr lang="ru-RU" sz="36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Монтированная плата в «Робко 01», вид спереди</a:t>
            </a:r>
            <a:endParaRPr sz="2400" b="1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p16"/>
          <p:cNvSpPr txBox="1"/>
          <p:nvPr/>
        </p:nvSpPr>
        <p:spPr>
          <a:xfrm>
            <a:off x="5563950" y="6239500"/>
            <a:ext cx="9849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lnSpc>
                <a:spcPct val="90000"/>
              </a:lnSpc>
            </a:pPr>
            <a:r>
              <a:rPr lang="en-US" sz="180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Robot</a:t>
            </a:r>
            <a:endParaRPr lang="en-US" sz="18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Номер слайда 8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2800" b="1" smtClean="0">
                <a:solidFill>
                  <a:schemeClr val="bg1"/>
                </a:solidFill>
              </a:rPr>
              <a:t>8</a:t>
            </a:fld>
            <a:endParaRPr lang="ru-RU" sz="2800" b="1" dirty="0">
              <a:solidFill>
                <a:schemeClr val="bg1"/>
              </a:soli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2418" y="351139"/>
            <a:ext cx="1118107" cy="1118107"/>
          </a:xfrm>
          <a:prstGeom prst="rect">
            <a:avLst/>
          </a:prstGeom>
        </p:spPr>
      </p:pic>
      <p:pic>
        <p:nvPicPr>
          <p:cNvPr id="8" name="Рисунок 7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84" r="31197" b="3573"/>
          <a:stretch/>
        </p:blipFill>
        <p:spPr bwMode="auto">
          <a:xfrm rot="5400000">
            <a:off x="4011125" y="5972"/>
            <a:ext cx="4090550" cy="794700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665486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6"/>
          <p:cNvSpPr txBox="1"/>
          <p:nvPr/>
        </p:nvSpPr>
        <p:spPr>
          <a:xfrm>
            <a:off x="5563950" y="6239500"/>
            <a:ext cx="9849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lnSpc>
                <a:spcPct val="90000"/>
              </a:lnSpc>
            </a:pPr>
            <a:r>
              <a:rPr lang="en-US" sz="180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Robot</a:t>
            </a:r>
            <a:endParaRPr lang="en-US" sz="18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Номер слайда 8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2800" b="1" smtClean="0">
                <a:solidFill>
                  <a:schemeClr val="bg1"/>
                </a:solidFill>
              </a:rPr>
              <a:t>9</a:t>
            </a:fld>
            <a:endParaRPr lang="ru-RU" sz="2800" b="1" dirty="0">
              <a:solidFill>
                <a:schemeClr val="bg1"/>
              </a:soli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2418" y="351139"/>
            <a:ext cx="1118107" cy="1118107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848" y="0"/>
            <a:ext cx="97093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131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743</TotalTime>
  <Words>854</Words>
  <Application>Microsoft Office PowerPoint</Application>
  <PresentationFormat>Широкоэкранный</PresentationFormat>
  <Paragraphs>276</Paragraphs>
  <Slides>50</Slides>
  <Notes>50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50</vt:i4>
      </vt:variant>
    </vt:vector>
  </HeadingPairs>
  <TitlesOfParts>
    <vt:vector size="54" baseType="lpstr">
      <vt:lpstr>Arial</vt:lpstr>
      <vt:lpstr>Calibri</vt:lpstr>
      <vt:lpstr>Тема Office</vt:lpstr>
      <vt:lpstr>Тема Office</vt:lpstr>
      <vt:lpstr>Разработка системы управления роботом-манипулятором с 5 степенями  свободы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Кайдзен и эксперимент: оптимизация</dc:title>
  <cp:lastModifiedBy>RePack by Diakov</cp:lastModifiedBy>
  <cp:revision>572</cp:revision>
  <dcterms:modified xsi:type="dcterms:W3CDTF">2020-06-19T19:23:29Z</dcterms:modified>
</cp:coreProperties>
</file>